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2" r:id="rId3"/>
    <p:sldId id="1028" r:id="rId4"/>
    <p:sldId id="1868" r:id="rId5"/>
    <p:sldId id="1869" r:id="rId6"/>
    <p:sldId id="1878" r:id="rId7"/>
    <p:sldId id="1880" r:id="rId8"/>
    <p:sldId id="1883" r:id="rId9"/>
    <p:sldId id="1870" r:id="rId10"/>
    <p:sldId id="1875" r:id="rId11"/>
    <p:sldId id="1859" r:id="rId12"/>
    <p:sldId id="1860" r:id="rId13"/>
    <p:sldId id="1861" r:id="rId14"/>
    <p:sldId id="1863" r:id="rId15"/>
    <p:sldId id="1862" r:id="rId16"/>
    <p:sldId id="1864" r:id="rId17"/>
    <p:sldId id="1865" r:id="rId18"/>
    <p:sldId id="1866" r:id="rId19"/>
    <p:sldId id="1867" r:id="rId20"/>
    <p:sldId id="1022" r:id="rId21"/>
    <p:sldId id="261" r:id="rId22"/>
    <p:sldId id="1019" r:id="rId23"/>
    <p:sldId id="279" r:id="rId24"/>
    <p:sldId id="262" r:id="rId25"/>
    <p:sldId id="274" r:id="rId26"/>
    <p:sldId id="260" r:id="rId27"/>
    <p:sldId id="275" r:id="rId28"/>
    <p:sldId id="276" r:id="rId29"/>
    <p:sldId id="258" r:id="rId30"/>
    <p:sldId id="280" r:id="rId31"/>
    <p:sldId id="272" r:id="rId32"/>
    <p:sldId id="1020" r:id="rId33"/>
    <p:sldId id="1879" r:id="rId34"/>
    <p:sldId id="1871" r:id="rId35"/>
    <p:sldId id="1872" r:id="rId36"/>
    <p:sldId id="1873" r:id="rId37"/>
    <p:sldId id="1874" r:id="rId38"/>
    <p:sldId id="1881" r:id="rId39"/>
    <p:sldId id="1027" r:id="rId40"/>
    <p:sldId id="1159" r:id="rId41"/>
    <p:sldId id="1877" r:id="rId42"/>
    <p:sldId id="1882" r:id="rId43"/>
    <p:sldId id="1876" r:id="rId44"/>
    <p:sldId id="298" r:id="rId45"/>
    <p:sldId id="1026" r:id="rId46"/>
    <p:sldId id="259" r:id="rId47"/>
    <p:sldId id="1024" r:id="rId48"/>
    <p:sldId id="1021" r:id="rId49"/>
    <p:sldId id="1025" r:id="rId50"/>
    <p:sldId id="1023" r:id="rId51"/>
    <p:sldId id="1010" r:id="rId52"/>
    <p:sldId id="1011" r:id="rId53"/>
    <p:sldId id="1012" r:id="rId54"/>
    <p:sldId id="10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7"/>
    <p:restoredTop sz="96327"/>
  </p:normalViewPr>
  <p:slideViewPr>
    <p:cSldViewPr snapToGrid="0">
      <p:cViewPr varScale="1">
        <p:scale>
          <a:sx n="298" d="100"/>
          <a:sy n="29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62A-5A19-AF4C-9BE7-B430F81C59C1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6F83-03BB-454F-8A5C-C9C8B175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22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19-2741-94F0-E67C-7D64AC7B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AD28-DACA-73BF-3D9A-8BB035A1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FD63-4924-0CB7-F5FC-9C10F255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D2E-73C3-5545-B735-D88711364EC0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61A-D992-DB34-E2ED-C8482C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388B-2F89-3D45-5CE1-F1BBF6C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9-E8FA-71B1-1907-635A924C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059C-AE49-251C-C7BF-ACD42461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98EA-3C8F-4ACC-E44F-0275273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1AE-3F36-184F-920D-73102EEF97FB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3B6D-AD8B-2B07-2FE8-DBC33B4B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9579-476D-F666-45D8-9E2EC022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B3D7-A9BD-34CE-88B7-3737B333F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802F1-3293-FF1F-1C26-B836B92D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8C75-ADDF-A27E-2BC3-5BFE4C0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F94D-F189-924B-AABB-80103CBF0C5D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1B8A-BFB1-613A-9CD7-7256ED6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2A9F-5DD9-761A-CBA3-6D7D1F2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30EB-E045-4365-2B2D-1B3D27C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4C04-43FB-5CD5-2474-7318AC06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F2DF-780B-14BF-E904-DC837CED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0241-95AF-5749-8B86-3E0FFFE0A5CE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450B-45FB-033C-D473-3CBB8403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C95-28BC-2684-F45B-D5252D26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9FB1-64D4-FBF0-05E6-A53039F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D4C7-4D8A-2E67-6A96-7EE7C573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1549-4615-105F-B2F4-C0DC9DAB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043E-9D9C-F54C-A4FB-A98070C04526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DA1-843F-5425-5F6A-37A606D4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9347-69A3-A66C-DB9C-23A6E167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ECE2-0F3E-4950-A0B9-DC6D7B05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3DFA-E94E-4C17-9EB1-EA01EDD9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C248-393A-2B81-8F14-7AA437F2F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59CE3-0570-4472-C74A-E23AC52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07BB-B74B-DC4C-92DE-A88271471748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7517-AD4C-ED02-7BF2-9C7A6E0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4D4B-8DEA-5064-8896-03AEE46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9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6B9-D91F-A99C-BF9B-2FEFF6C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EB50-607A-CE31-14C4-2B015D35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B498-5042-D4C6-95D8-F424CD9A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D7A31-EB1A-9ED2-3E33-1D2B9787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6D945-D2E3-4B9C-A35F-A4CF508A9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10EB3-EDFD-2198-264D-A9D7C667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0D26-B995-124F-8298-F38244162B71}" type="datetime1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6805-B8B6-3D73-0D78-9CA4F9B6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448C-040D-37B2-96DD-411BC4AE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DA3-6592-4552-926A-BD6B482E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7559-3386-7B28-C0C8-CF31E08B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51C3-94EB-3E4F-9688-C172C5E41E42}" type="datetime1">
              <a:rPr lang="en-US" smtClean="0"/>
              <a:t>2/25/24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D0-24C3-43FF-76DE-AE35BC6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23013-A38D-FAFD-662F-86F56408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2A5B7-6386-CA4B-28A9-959044D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8E62-0765-5A49-9C0B-3A96F5077611}" type="datetime1">
              <a:rPr lang="en-US" smtClean="0"/>
              <a:t>2/25/24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16581-036A-1923-44AE-1ED2436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972B-EA0D-E597-002E-FC913962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7478-7A9C-964A-A806-5B3A7F4F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3BF-CA05-D7A4-963E-0D324E89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49F5-4ED6-0DE1-0061-69A14FB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BCAB-8066-47F2-0773-DA42C4D1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C17D-A558-2A46-936C-F3A46B1F926E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B1BE-64EC-CDD5-25D8-AEBD8C47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C2CAD-0C88-42D2-4C48-5329E86D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A6EE-D14C-51CE-2126-BE928DC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A273-54AB-62FE-98E9-5913D15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25D0-5648-98A4-C1BE-84AA03C2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0F5B-A857-07C9-30AC-A2D1977C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C394-12DF-1D46-B0A6-97D683A4D671}" type="datetime1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A1673-1254-DC42-D112-C859ACA2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B705-FC23-CCEC-1542-42A6DF1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67982-15C3-3148-38CD-F971672C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A178-3F12-F504-4C7A-16889B52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1FB7-2B2D-0099-1B99-304A4DF94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B582-BC99-9343-AA55-4E3356ED4730}" type="datetime1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34C-1FAE-8258-4EA9-732A0F4FD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E722-5632-6ADA-F8FD-546E6F33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921124220id_/https:/dl.acm.org/doi/pdf/10.5555/3374430.337446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i.semanticscholar.org/recommendations/v1/papers/forpaper/21321bad706a9f9dbb502588b0bb393cf15fa052?from=all-cs&amp;fields=title,externalIds,citationCoun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34.204.188.58/WSDM/WSD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34.204.188.58/WSDM/S2_recommendations/26448718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4.204.188.58/WSDM/compare_and_contrast/264487180.html#CorpusId:22109584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vecml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sp.jhu.edu/2023-jelinek-summer-workshop/" TargetMode="External"/><Relationship Id="rId7" Type="http://schemas.openxmlformats.org/officeDocument/2006/relationships/hyperlink" Target="https://jsalt2023.univ-lemans.fr/en/interpretability-for-spoken-interaction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salt2023.univ-lemans.fr/en/automatic-design-of-conversational-models-from-observation-of-human-to-human-conversation.html" TargetMode="External"/><Relationship Id="rId5" Type="http://schemas.openxmlformats.org/officeDocument/2006/relationships/hyperlink" Target="https://jsalt2023.univ-lemans.fr/en/finite-state-methods-with-modern-neural-architectures-for-speech-applications-and-beyond.html" TargetMode="External"/><Relationship Id="rId4" Type="http://schemas.openxmlformats.org/officeDocument/2006/relationships/hyperlink" Target="https://jsalt2023.univ-lemans.fr/en/better-together-text-contex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8a35a8fa182d61b490c1b2dc87d56e40d01a4fdd" TargetMode="External"/><Relationship Id="rId13" Type="http://schemas.openxmlformats.org/officeDocument/2006/relationships/hyperlink" Target="https://www.semanticscholar.org/paper/02fde8bfd9259a4f53316579eb0bf97213559e5c" TargetMode="External"/><Relationship Id="rId18" Type="http://schemas.openxmlformats.org/officeDocument/2006/relationships/hyperlink" Target="https://www.semanticscholar.org/paper/6260e0e330d4f913d8c4dda7aa42043c05b07a6d" TargetMode="External"/><Relationship Id="rId3" Type="http://schemas.openxmlformats.org/officeDocument/2006/relationships/hyperlink" Target="https://www.semanticscholar.org/paper/bb15f3727f827a3cb88b5d3ca48415c09b40a88f" TargetMode="External"/><Relationship Id="rId7" Type="http://schemas.openxmlformats.org/officeDocument/2006/relationships/hyperlink" Target="https://www.semanticscholar.org/paper/9a4dfe28c7da2e5e709d97528e68177a7eb616d8" TargetMode="External"/><Relationship Id="rId12" Type="http://schemas.openxmlformats.org/officeDocument/2006/relationships/hyperlink" Target="https://www.semanticscholar.org/paper/399e7d8129c60818ee208f236c8dda17e876d21f" TargetMode="External"/><Relationship Id="rId17" Type="http://schemas.openxmlformats.org/officeDocument/2006/relationships/hyperlink" Target="https://www.semanticscholar.org/paper/4eda2b9eaef3ae892382acc21593eed6f56f2ea1" TargetMode="External"/><Relationship Id="rId2" Type="http://schemas.openxmlformats.org/officeDocument/2006/relationships/hyperlink" Target="https://www.semanticscholar.org/paper/6d9727f1f058614cada3fe296eeebd8ec4fc512a" TargetMode="External"/><Relationship Id="rId16" Type="http://schemas.openxmlformats.org/officeDocument/2006/relationships/hyperlink" Target="https://www.semanticscholar.org/paper/0abcbdf40f872e6baf1c082811d4ae93df787698" TargetMode="External"/><Relationship Id="rId20" Type="http://schemas.openxmlformats.org/officeDocument/2006/relationships/hyperlink" Target="https://www.semanticscholar.org/paper/8eda3fd907afcbad277fa3e3bf7f23e3cbfbbc8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424c932fe14cb40e95ed18f3184aa76331026942" TargetMode="External"/><Relationship Id="rId11" Type="http://schemas.openxmlformats.org/officeDocument/2006/relationships/hyperlink" Target="https://www.semanticscholar.org/paper/32ead456a7316d26893861169f57ddaeb512dabb" TargetMode="External"/><Relationship Id="rId5" Type="http://schemas.openxmlformats.org/officeDocument/2006/relationships/hyperlink" Target="https://www.semanticscholar.org/paper/79fdff5339017ec92b979efa4dff33d21a69b66e" TargetMode="External"/><Relationship Id="rId15" Type="http://schemas.openxmlformats.org/officeDocument/2006/relationships/hyperlink" Target="https://www.semanticscholar.org/paper/d624bc273821c871f899d8256a34be40c09fc3cd" TargetMode="External"/><Relationship Id="rId10" Type="http://schemas.openxmlformats.org/officeDocument/2006/relationships/hyperlink" Target="https://www.semanticscholar.org/paper/44cd48cbcc44373329e173aebf4807b5254f0621" TargetMode="External"/><Relationship Id="rId19" Type="http://schemas.openxmlformats.org/officeDocument/2006/relationships/hyperlink" Target="https://www.semanticscholar.org/paper/4ae632b89089b38ce41d307a6cda4727e42aaab3" TargetMode="External"/><Relationship Id="rId4" Type="http://schemas.openxmlformats.org/officeDocument/2006/relationships/hyperlink" Target="https://www.semanticscholar.org/paper/8b9d77d5e52a70af37451d3db3d32781b83ea054" TargetMode="External"/><Relationship Id="rId9" Type="http://schemas.openxmlformats.org/officeDocument/2006/relationships/hyperlink" Target="https://www.semanticscholar.org/paper/3cb0130c34a808e37a404840627ab6a72cc3734e" TargetMode="External"/><Relationship Id="rId14" Type="http://schemas.openxmlformats.org/officeDocument/2006/relationships/hyperlink" Target="https://www.semanticscholar.org/paper/4c2733d191e347753bb28afa46a1c55c65e085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056a022b7a9d84b79390c7f2b6c38d4a48cee225" TargetMode="External"/><Relationship Id="rId13" Type="http://schemas.openxmlformats.org/officeDocument/2006/relationships/hyperlink" Target="https://www.semanticscholar.org/paper/855d0f722d75cc56a66a00ede18ace96bafee6bd" TargetMode="External"/><Relationship Id="rId18" Type="http://schemas.openxmlformats.org/officeDocument/2006/relationships/hyperlink" Target="https://www.semanticscholar.org/paper/ad4201d862fd0952d8028697d505ad7697337292" TargetMode="External"/><Relationship Id="rId3" Type="http://schemas.openxmlformats.org/officeDocument/2006/relationships/hyperlink" Target="https://www.semanticscholar.org/paper/1d56bd04d54278d7ea1c4c1dc363f90603a66e84" TargetMode="External"/><Relationship Id="rId7" Type="http://schemas.openxmlformats.org/officeDocument/2006/relationships/hyperlink" Target="https://www.semanticscholar.org/paper/f2950b056a8eafeb46fbbaa2742b6b7619bd4797" TargetMode="External"/><Relationship Id="rId12" Type="http://schemas.openxmlformats.org/officeDocument/2006/relationships/hyperlink" Target="https://www.semanticscholar.org/paper/63936fa32f9e75ab2a864daae6791ce02112183d" TargetMode="External"/><Relationship Id="rId17" Type="http://schemas.openxmlformats.org/officeDocument/2006/relationships/hyperlink" Target="https://www.semanticscholar.org/paper/9c9d7247f8c51ec5a02b0d911d1d7b9e8160495d" TargetMode="External"/><Relationship Id="rId2" Type="http://schemas.openxmlformats.org/officeDocument/2006/relationships/hyperlink" Target="https://www.semanticscholar.org/paper/6b570069f14c7588e066f7138e1f21af59d62e61" TargetMode="External"/><Relationship Id="rId16" Type="http://schemas.openxmlformats.org/officeDocument/2006/relationships/hyperlink" Target="https://www.semanticscholar.org/paper/1bdf014c1bd613dbdc656e074379badc4ae492dc" TargetMode="External"/><Relationship Id="rId20" Type="http://schemas.openxmlformats.org/officeDocument/2006/relationships/hyperlink" Target="https://www.semanticscholar.org/paper/67107f78a84bdb2411053cb54e94fa226eea6d8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98658aed032c43ba829ed9b17623d6c98c562d46" TargetMode="External"/><Relationship Id="rId11" Type="http://schemas.openxmlformats.org/officeDocument/2006/relationships/hyperlink" Target="https://www.semanticscholar.org/paper/48c9b661a17f28d7b535baf3579e0d301f143330" TargetMode="External"/><Relationship Id="rId5" Type="http://schemas.openxmlformats.org/officeDocument/2006/relationships/hyperlink" Target="https://www.semanticscholar.org/paper/6e16b330e7800884d4a6351f81b1be269b45f783" TargetMode="External"/><Relationship Id="rId15" Type="http://schemas.openxmlformats.org/officeDocument/2006/relationships/hyperlink" Target="https://www.semanticscholar.org/paper/22ba26e56fc3e68f2e6a96c60d27d5f721ea00e9" TargetMode="External"/><Relationship Id="rId10" Type="http://schemas.openxmlformats.org/officeDocument/2006/relationships/hyperlink" Target="https://www.semanticscholar.org/paper/dada0d977dda217cf70d6cee35b3210d8f387189" TargetMode="External"/><Relationship Id="rId19" Type="http://schemas.openxmlformats.org/officeDocument/2006/relationships/hyperlink" Target="https://www.semanticscholar.org/paper/34f25a8704614163c4095b3ee2fc969b60de4698" TargetMode="External"/><Relationship Id="rId4" Type="http://schemas.openxmlformats.org/officeDocument/2006/relationships/hyperlink" Target="https://www.semanticscholar.org/paper/754aa3888ebd7eee925cf7b666b2c13e079b67db" TargetMode="External"/><Relationship Id="rId9" Type="http://schemas.openxmlformats.org/officeDocument/2006/relationships/hyperlink" Target="https://www.semanticscholar.org/paper/46c955cdaa76fe035e4e3d1c5c03fb49b1b3d6e0" TargetMode="External"/><Relationship Id="rId14" Type="http://schemas.openxmlformats.org/officeDocument/2006/relationships/hyperlink" Target="https://www.semanticscholar.org/paper/5ef5e2fa01f1b3b512786bf9f8e2c98f7557f4f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medmail.org/promed-post/?id=20090113.0142" TargetMode="External"/><Relationship Id="rId4" Type="http://schemas.openxmlformats.org/officeDocument/2006/relationships/hyperlink" Target="https://www.who.int/emergencies/disease-outbreak-news/item/2009_01_14a-e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Together:</a:t>
            </a:r>
            <a:br>
              <a:rPr lang="en-US" dirty="0"/>
            </a:br>
            <a:r>
              <a:rPr lang="en-US" dirty="0"/>
              <a:t>Text +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13315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F0DA72-DCBB-D141-9A73-1A706ED4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sz="2800" dirty="0"/>
              <a:t>Text (Abstracts) + Context (Citations)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63385-AE97-4F2B-2BD3-379999B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Specter Embeddings (Text)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Based on BERT (</a:t>
                </a:r>
                <a:r>
                  <a:rPr lang="en-US" dirty="0" err="1"/>
                  <a:t>SciBERT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768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similar words </a:t>
                </a:r>
              </a:p>
              <a:p>
                <a:pPr lvl="2"/>
                <a:r>
                  <a:rPr lang="en-US" dirty="0"/>
                  <a:t>in titles and abstracts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08360D-1A2E-D6E3-FD90-F662C7DE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ProNE</a:t>
            </a:r>
            <a:r>
              <a:rPr lang="en-US" dirty="0"/>
              <a:t>-s Embeddings (Citations)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Based on linear algebra </a:t>
                </a:r>
              </a:p>
              <a:p>
                <a:pPr lvl="2"/>
                <a:r>
                  <a:rPr lang="en-US" dirty="0"/>
                  <a:t>(spectral clustering)</a:t>
                </a:r>
              </a:p>
              <a:p>
                <a:pPr lvl="2"/>
                <a:r>
                  <a:rPr lang="en-US" dirty="0"/>
                  <a:t>(like Page Rank, but more dims)</a:t>
                </a:r>
              </a:p>
              <a:p>
                <a:pPr lvl="1"/>
                <a:r>
                  <a:rPr lang="en-US" dirty="0"/>
                  <a:t>280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random walks</a:t>
                </a:r>
              </a:p>
              <a:p>
                <a:pPr lvl="2"/>
                <a:r>
                  <a:rPr lang="en-US" dirty="0"/>
                  <a:t>on citation graph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D088-C903-FA4A-2167-0714B44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B2C5C-EB91-F28C-E354-22A918A3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44433" b="14028"/>
          <a:stretch/>
        </p:blipFill>
        <p:spPr>
          <a:xfrm>
            <a:off x="7822966" y="136525"/>
            <a:ext cx="4369034" cy="16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Recommendations and Compare/Contrast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D67B-C34D-9954-4A41-B6418E5E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D375-3D77-11FB-8231-3E23A17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readers: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authors: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organizers:</a:t>
            </a:r>
          </a:p>
          <a:p>
            <a:pPr lvl="1"/>
            <a:r>
              <a:rPr lang="en-US" dirty="0"/>
              <a:t>Who should review what?</a:t>
            </a:r>
          </a:p>
          <a:p>
            <a:r>
              <a:rPr lang="en-US" dirty="0"/>
              <a:t>Finding experts:</a:t>
            </a:r>
          </a:p>
          <a:p>
            <a:pPr lvl="1"/>
            <a:r>
              <a:rPr lang="en-US" dirty="0"/>
              <a:t>Who knows? (</a:t>
            </a:r>
            <a:r>
              <a:rPr lang="en-US" dirty="0">
                <a:hlinkClick r:id="rId2"/>
              </a:rPr>
              <a:t>Streeter &amp; </a:t>
            </a:r>
            <a:r>
              <a:rPr lang="en-US" dirty="0" err="1">
                <a:hlinkClick r:id="rId2"/>
              </a:rPr>
              <a:t>Lochbaum</a:t>
            </a:r>
            <a:r>
              <a:rPr lang="en-US" dirty="0">
                <a:hlinkClick r:id="rId2"/>
              </a:rPr>
              <a:t>, 1998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BEC13-2775-DD45-9811-8FD6572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2880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F2B-1C42-7B24-2044-C9B8EAE6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60E3-B61F-6279-AEC8-BDF11B31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https://api.semanticscholar.org/recommendations/v1/papers/forpaper/21321bad706a9f9dbb502588b0bb393cf15fa052?from=all-cs&amp;fields=title,externalIds,citationCount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Semantic Scholar: A collection of 200M papers</a:t>
            </a:r>
          </a:p>
          <a:p>
            <a:pPr lvl="1"/>
            <a:r>
              <a:rPr lang="en-US" dirty="0"/>
              <a:t>query: 21321bad706a9f9dbb502588b0bb393cf15fa052</a:t>
            </a:r>
          </a:p>
          <a:p>
            <a:pPr lvl="2"/>
            <a:r>
              <a:rPr lang="en-US" dirty="0"/>
              <a:t>A paper id on Semantic Scholar</a:t>
            </a:r>
          </a:p>
          <a:p>
            <a:pPr lvl="1"/>
            <a:r>
              <a:rPr lang="en-US" dirty="0"/>
              <a:t>200M papers </a:t>
            </a:r>
            <a:r>
              <a:rPr lang="en-US" dirty="0">
                <a:sym typeface="Wingdings" pitchFamily="2" charset="2"/>
              </a:rPr>
              <a:t> Specter embeddings</a:t>
            </a:r>
          </a:p>
          <a:p>
            <a:pPr lvl="2"/>
            <a:r>
              <a:rPr lang="en-US" dirty="0">
                <a:sym typeface="Wingdings" pitchFamily="2" charset="2"/>
              </a:rPr>
              <a:t>BERT-like vectors with 768 hidden dimensions</a:t>
            </a:r>
          </a:p>
          <a:p>
            <a:pPr lvl="2"/>
            <a:r>
              <a:rPr lang="en-US" dirty="0">
                <a:sym typeface="Wingdings" pitchFamily="2" charset="2"/>
              </a:rPr>
              <a:t>Mostly encodes titles and abstracts (with some fine-tuning on citation graph)</a:t>
            </a:r>
            <a:endParaRPr lang="en-US" dirty="0"/>
          </a:p>
          <a:p>
            <a:pPr lvl="1"/>
            <a:r>
              <a:rPr lang="en-US" dirty="0"/>
              <a:t>from=all-cs: limits search to computer science </a:t>
            </a:r>
          </a:p>
          <a:p>
            <a:pPr lvl="2"/>
            <a:r>
              <a:rPr lang="en-US" dirty="0"/>
              <a:t>about 10% of their collection of 200M papers</a:t>
            </a:r>
          </a:p>
          <a:p>
            <a:pPr lvl="2"/>
            <a:r>
              <a:rPr lang="en-US" dirty="0"/>
              <a:t>uses FAISS to find approximate nearest neighbors for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635B9-E8AD-A647-360D-3DA5AB6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0E595-AC71-485D-450D-27ECE398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76" y="58880"/>
            <a:ext cx="1766745" cy="17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12B-D407-709B-A401-E03E7138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explain these topics before getting into this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CE3AF-1E4F-64C8-BD44-85A22D0AB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BERT</a:t>
                </a:r>
              </a:p>
              <a:p>
                <a:r>
                  <a:rPr lang="en-US" dirty="0"/>
                  <a:t>Specter</a:t>
                </a:r>
              </a:p>
              <a:p>
                <a:r>
                  <a:rPr lang="en-US" dirty="0"/>
                  <a:t>Approximate Nearest Neighbors:</a:t>
                </a:r>
              </a:p>
              <a:p>
                <a:pPr lvl="1"/>
                <a:r>
                  <a:rPr lang="en-US" dirty="0"/>
                  <a:t>Input vector database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and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(a vector)</a:t>
                </a:r>
              </a:p>
              <a:p>
                <a:pPr lvl="1"/>
                <a:r>
                  <a:rPr lang="en-US" dirty="0"/>
                  <a:t>Output: rows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that are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(in terms of cosines)</a:t>
                </a:r>
              </a:p>
              <a:p>
                <a:r>
                  <a:rPr lang="en-US" dirty="0"/>
                  <a:t>FAISS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CE3AF-1E4F-64C8-BD44-85A22D0AB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2528B-D40B-A161-590B-2DD2FF55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66635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0FE9-1157-BD1B-9C5A-666272D9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40" y="365452"/>
            <a:ext cx="9594477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WSDM-2024 Papers on arXiv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17BA6D-998E-7CFE-6EA6-E8D6BD939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80"/>
          <a:stretch/>
        </p:blipFill>
        <p:spPr>
          <a:xfrm>
            <a:off x="152253" y="1691015"/>
            <a:ext cx="13921150" cy="51904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5CE3-C8D4-B87E-75F1-7857FC68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A4581-E8AE-9B11-51B3-88B5F8B3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727" y="230842"/>
            <a:ext cx="2108947" cy="21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11F-8E24-3B9D-AEB2-D66D53FF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294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Recommendations for a Paper in WSDM-2024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8C10F6-B619-BEE2-B231-49CB36DD2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863"/>
          <a:stretch/>
        </p:blipFill>
        <p:spPr>
          <a:xfrm>
            <a:off x="320488" y="2480981"/>
            <a:ext cx="11735263" cy="34626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8C898-94A7-C5AF-E9F2-7F185A54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CC100-2CCE-BA17-FB11-9B5AF667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994" y="-8740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AB91-5BE7-6300-6E1D-9DBF33C7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Compare and Contrast</a:t>
            </a:r>
            <a:endParaRPr lang="en-US" dirty="0"/>
          </a:p>
        </p:txBody>
      </p:sp>
      <p:pic>
        <p:nvPicPr>
          <p:cNvPr id="9" name="Content Placeholder 8" descr="A screenshot of a document&#10;&#10;Description automatically generated">
            <a:extLst>
              <a:ext uri="{FF2B5EF4-FFF2-40B4-BE49-F238E27FC236}">
                <a16:creationId xmlns:a16="http://schemas.microsoft.com/office/drawing/2014/main" id="{2E8AE001-C1B4-C59B-45E6-750F7B5E0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1051" y="1825625"/>
            <a:ext cx="4935897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B0243-DEF6-CCC1-9A84-92663575B0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query + candidate</a:t>
            </a:r>
          </a:p>
          <a:p>
            <a:r>
              <a:rPr lang="en-US" dirty="0"/>
              <a:t>Use prompts (chatbots)</a:t>
            </a:r>
          </a:p>
          <a:p>
            <a:pPr lvl="1"/>
            <a:r>
              <a:rPr lang="en-US" dirty="0"/>
              <a:t>Summary of candidate</a:t>
            </a:r>
          </a:p>
          <a:p>
            <a:pPr lvl="1"/>
            <a:r>
              <a:rPr lang="en-US" dirty="0"/>
              <a:t>Similarities of query &amp; candidate</a:t>
            </a:r>
          </a:p>
          <a:p>
            <a:pPr lvl="1"/>
            <a:r>
              <a:rPr lang="en-US" dirty="0"/>
              <a:t>Differences of query &amp; candidate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835FD-25EA-6EB6-0CC1-F8F8265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087-61F4-CBEA-7ADE-297CB1755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870" y="-115746"/>
            <a:ext cx="2088265" cy="20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6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D8CFD-B035-F123-BCE4-CBAAE91B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Chatbot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30FF5-BCCE-67A2-C134-BC455CC48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7EBC8-D702-16C9-3568-EC05BB43F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As an Assistant, I can tell you that both 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and "Defense Against Model Extraction Attacks on Recommender Systems" focus on security aspects of recommender systems.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first paper explores injection attacks where the attacker manipulates the recommendation model by injecting malicious data,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while the second paper deals with defending against model extraction attacks aimed at extracting sensitive information from the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Both papers highlight the importance of addressing security vulnerabilities in recommender systems to protect user data and maintain the integrity of the recommendation models.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5A65C3-3ABF-D6B2-F523-E3ACB49F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DD2670-FF26-6A2E-061E-D9088670F9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focuses on exploring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the attacker has knowledge about the dataset used to train the target recommendation model.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On the other hand, "Defense Against Model Extraction Attacks on Recommender Systems" focuses on strategies to defend against model extraction attacks,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attackers try to extract the architecture or parameters of a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former paper deals with adversarial attacks, while the latter focuses on defense mechanisms against a different type of attack.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7FD4-70F3-B848-C871-458C2CA6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01572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69C81D-D371-BEED-63F0-A698F35F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 are Super-Easy</a:t>
            </a:r>
            <a:br>
              <a:rPr lang="en-US" dirty="0"/>
            </a:br>
            <a:r>
              <a:rPr lang="en-US" dirty="0">
                <a:hlinkClick r:id="rId2"/>
              </a:rPr>
              <a:t>www.vecml.com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46EFC9-EBEB-BB78-E72A-8FAFB77A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304" y="1779325"/>
            <a:ext cx="7679324" cy="476981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768422-72A5-57B6-7654-638474BF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48302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3B2551-52AE-E606-C60B-96F34A7C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711" y="1882157"/>
            <a:ext cx="6738928" cy="49478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A05CE-DED7-D546-00AD-E19E085F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129940"/>
            <a:ext cx="10661060" cy="1752217"/>
          </a:xfrm>
        </p:spPr>
        <p:txBody>
          <a:bodyPr>
            <a:normAutofit/>
          </a:bodyPr>
          <a:lstStyle/>
          <a:p>
            <a:r>
              <a:rPr lang="en-US" dirty="0"/>
              <a:t>JSALT is a go!</a:t>
            </a:r>
            <a:br>
              <a:rPr lang="en-US" dirty="0"/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  <a:t>2023 Jelinek Summer Workshop on Speech and Language Technology</a:t>
            </a:r>
            <a:b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  <a:hlinkClick r:id="rId3"/>
              </a:rPr>
              <a:t>https://www.clsp.jhu.edu/2023-jelinek-summer-workshop/</a:t>
            </a:r>
            <a:r>
              <a:rPr lang="en-US" sz="2800" dirty="0">
                <a:solidFill>
                  <a:srgbClr val="333333"/>
                </a:solidFill>
                <a:latin typeface="quadon"/>
              </a:rPr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F485B-4422-1B08-F0F8-AFDD17445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91" y="1882157"/>
            <a:ext cx="6440173" cy="46180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Six weeks in France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Northeastern</a:t>
            </a:r>
          </a:p>
          <a:p>
            <a:pPr lvl="1"/>
            <a:r>
              <a:rPr lang="en-US" dirty="0"/>
              <a:t>Allen AI (Semantic Scholar)</a:t>
            </a:r>
          </a:p>
          <a:p>
            <a:pPr lvl="1"/>
            <a:r>
              <a:rPr lang="en-US" dirty="0"/>
              <a:t>UMass Amherst</a:t>
            </a:r>
          </a:p>
          <a:p>
            <a:r>
              <a:rPr lang="en-US" dirty="0"/>
              <a:t>Four Teams</a:t>
            </a: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4"/>
              </a:rPr>
              <a:t>Better together: Text + context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Ken Church (Northeastern)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5"/>
              </a:rPr>
              <a:t>Finite state methods with modern neural Architectures for speech applications and beyond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Mike Riley (Google)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6"/>
              </a:rPr>
              <a:t>Automatic design of conversational models from observation of human-to-human conversation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7"/>
              </a:rPr>
              <a:t>Interpretability for spoken interactions: how can we use embeddings to explain diarization decisions?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115AD-9014-F3B1-5BA4-9926B0E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  </a:t>
            </a:r>
            <a:r>
              <a:rPr lang="en" sz="2800" dirty="0">
                <a:solidFill>
                  <a:schemeClr val="lt1"/>
                </a:solidFill>
              </a:rPr>
              <a:t>(source: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47" y="703779"/>
            <a:ext cx="8037200" cy="38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20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-266699" y="4657157"/>
            <a:ext cx="683805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team; 7 year project</a:t>
            </a: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269381" y="5219019"/>
            <a:ext cx="5460562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papers; </a:t>
            </a:r>
            <a:r>
              <a:rPr lang="en" sz="3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2B Citations</a:t>
            </a:r>
            <a:endParaRPr sz="3200" dirty="0"/>
          </a:p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3200" dirty="0"/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0601FD2-2EB9-BD4C-CC0F-76B4FFAF6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51921"/>
              </p:ext>
            </p:extLst>
          </p:nvPr>
        </p:nvGraphicFramePr>
        <p:xfrm>
          <a:off x="8111448" y="703779"/>
          <a:ext cx="4080552" cy="5553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17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93917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85960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78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4000" b="0" i="0" u="sng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076597"/>
                  </a:ext>
                </a:extLst>
              </a:tr>
              <a:tr h="77887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5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43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D41B0-751F-D3FD-A5EE-B879D50D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Fields of Study</a:t>
            </a:r>
            <a:br>
              <a:rPr lang="en-US" dirty="0"/>
            </a:br>
            <a:r>
              <a:rPr lang="en-US" sz="4000" dirty="0"/>
              <a:t>Weak on Law, Journalism, etc.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52EC1-C152-965D-570D-4B9597CE2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78530"/>
              </p:ext>
            </p:extLst>
          </p:nvPr>
        </p:nvGraphicFramePr>
        <p:xfrm>
          <a:off x="118153" y="1587358"/>
          <a:ext cx="8727900" cy="504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1975">
                  <a:extLst>
                    <a:ext uri="{9D8B030D-6E8A-4147-A177-3AD203B41FA5}">
                      <a16:colId xmlns:a16="http://schemas.microsoft.com/office/drawing/2014/main" val="159017620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4496040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38435918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606349203"/>
                    </a:ext>
                  </a:extLst>
                </a:gridCol>
              </a:tblGrid>
              <a:tr h="595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010494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Medicine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Business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01118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Chemistry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3.4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5568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Computer_Science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Geography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22899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Economics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727107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Environmental_Science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864165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Engineering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56408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Physics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2.1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History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065063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Psychology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6670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5.3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Mathematics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Philosophy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013822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4.0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Political_Science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521214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6FB506-2A93-826C-B5D6-BB2493DF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61" y="210620"/>
            <a:ext cx="3241735" cy="64367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68A4A-D88D-876E-55D4-C8EABDC62E72}"/>
              </a:ext>
            </a:extLst>
          </p:cNvPr>
          <p:cNvSpPr/>
          <p:nvPr/>
        </p:nvSpPr>
        <p:spPr>
          <a:xfrm>
            <a:off x="8676527" y="3190126"/>
            <a:ext cx="3397320" cy="3443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670D-76DA-E460-931B-B6827E1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2C16F8-6C10-E414-C59D-E24CA0ED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Practice: </a:t>
            </a:r>
            <a:br>
              <a:rPr lang="en-US" dirty="0"/>
            </a:br>
            <a:r>
              <a:rPr lang="en-US" dirty="0"/>
              <a:t>Title and Abstracts (</a:t>
            </a:r>
            <a:r>
              <a:rPr lang="en-US" b="1" i="1" u="sng" dirty="0"/>
              <a:t>and little else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Notation: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model (BERT)</a:t>
                </a:r>
              </a:p>
              <a:p>
                <a:r>
                  <a:rPr lang="en-US" dirty="0"/>
                  <a:t>At inference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indexing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training time,</a:t>
                </a:r>
              </a:p>
              <a:p>
                <a:pPr lvl="1"/>
                <a:r>
                  <a:rPr lang="en-US" dirty="0"/>
                  <a:t>Citations are sometimes used </a:t>
                </a:r>
              </a:p>
              <a:p>
                <a:pPr lvl="2"/>
                <a:r>
                  <a:rPr lang="en-US" dirty="0"/>
                  <a:t>to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Examples: Specter, GNNs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04746-EE73-107B-6316-64E31A9C0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Opportunity:</a:t>
            </a:r>
          </a:p>
          <a:p>
            <a:pPr lvl="1"/>
            <a:r>
              <a:rPr lang="en-US" dirty="0"/>
              <a:t>Take advantage of citation graph </a:t>
            </a:r>
          </a:p>
          <a:p>
            <a:pPr lvl="1"/>
            <a:r>
              <a:rPr lang="en-US" dirty="0"/>
              <a:t>(and citing sentences)</a:t>
            </a:r>
          </a:p>
          <a:p>
            <a:pPr lvl="1"/>
            <a:r>
              <a:rPr lang="en-US" b="1" i="1" u="sng" dirty="0"/>
              <a:t>at all times</a:t>
            </a:r>
            <a:r>
              <a:rPr lang="en-US" b="1" i="1" dirty="0"/>
              <a:t> </a:t>
            </a:r>
            <a:r>
              <a:rPr lang="en-US" dirty="0"/>
              <a:t>(inference, indexing, …)</a:t>
            </a:r>
            <a:endParaRPr lang="en-US" b="1" i="1" u="sng" dirty="0"/>
          </a:p>
          <a:p>
            <a:r>
              <a:rPr lang="en-US" dirty="0"/>
              <a:t>What are citing sentences?</a:t>
            </a:r>
          </a:p>
          <a:p>
            <a:pPr lvl="1"/>
            <a:r>
              <a:rPr lang="en-US" dirty="0"/>
              <a:t>Like Anchor Text in Web Search</a:t>
            </a:r>
          </a:p>
          <a:p>
            <a:pPr lvl="1"/>
            <a:r>
              <a:rPr lang="en-US" dirty="0"/>
              <a:t>Citing sentences are sentences</a:t>
            </a:r>
          </a:p>
          <a:p>
            <a:pPr lvl="2"/>
            <a:r>
              <a:rPr lang="en-US" dirty="0"/>
              <a:t>in other docs </a:t>
            </a:r>
          </a:p>
          <a:p>
            <a:pPr lvl="2"/>
            <a:r>
              <a:rPr lang="en-US" dirty="0"/>
              <a:t>that cite doc of interest</a:t>
            </a:r>
          </a:p>
          <a:p>
            <a:pPr lvl="1"/>
            <a:r>
              <a:rPr lang="en-US" dirty="0"/>
              <a:t>Examples of usefulness: </a:t>
            </a:r>
          </a:p>
          <a:p>
            <a:pPr lvl="2"/>
            <a:r>
              <a:rPr lang="en-US" dirty="0"/>
              <a:t>Turing (1936)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6CD7D1-8602-2924-6FEE-9D996C86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A379E60F-AADB-BEF2-32B9-6EA574969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959" t="13828" r="18273" b="8409"/>
          <a:stretch/>
        </p:blipFill>
        <p:spPr>
          <a:xfrm>
            <a:off x="5892343" y="1788782"/>
            <a:ext cx="5182967" cy="4395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Opportunity: Many paper ids have abstracts or citations (</a:t>
            </a:r>
            <a:r>
              <a:rPr lang="en-US" b="1" i="1" u="sng" dirty="0"/>
              <a:t>but not both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1" y="1697967"/>
            <a:ext cx="6590423" cy="4351338"/>
          </a:xfrm>
        </p:spPr>
        <p:txBody>
          <a:bodyPr>
            <a:normAutofit/>
          </a:bodyPr>
          <a:lstStyle/>
          <a:p>
            <a:r>
              <a:rPr lang="en-US" dirty="0"/>
              <a:t>There are more papers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with citations (but not abstracts) [45.8M]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vice versa [33.7M]</a:t>
            </a:r>
          </a:p>
          <a:p>
            <a:r>
              <a:rPr lang="en-US" dirty="0"/>
              <a:t>Example: highly cited book</a:t>
            </a:r>
          </a:p>
          <a:p>
            <a:pPr lvl="1"/>
            <a:r>
              <a:rPr lang="en-US" dirty="0"/>
              <a:t>Books do not have abstracts</a:t>
            </a:r>
          </a:p>
          <a:p>
            <a:pPr lvl="1"/>
            <a:r>
              <a:rPr lang="en-US" dirty="0"/>
              <a:t>(Most books are behind paywalls)</a:t>
            </a:r>
          </a:p>
          <a:p>
            <a:r>
              <a:rPr lang="en-US" dirty="0"/>
              <a:t>Better together opportunity</a:t>
            </a:r>
          </a:p>
          <a:p>
            <a:pPr lvl="1"/>
            <a:r>
              <a:rPr lang="en-US" dirty="0"/>
              <a:t>Text + Context (Citations)</a:t>
            </a:r>
          </a:p>
          <a:p>
            <a:pPr lvl="2"/>
            <a:r>
              <a:rPr lang="en-US" dirty="0"/>
              <a:t>Take advantage of what we have</a:t>
            </a:r>
          </a:p>
          <a:p>
            <a:pPr lvl="2"/>
            <a:r>
              <a:rPr lang="en-US" dirty="0"/>
              <a:t>Robust to missing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75C5-F495-13DA-3F5B-90EA491DDFB0}"/>
              </a:ext>
            </a:extLst>
          </p:cNvPr>
          <p:cNvSpPr txBox="1"/>
          <p:nvPr/>
        </p:nvSpPr>
        <p:spPr>
          <a:xfrm>
            <a:off x="6678855" y="40081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B26B-BCEA-846D-F656-FA627D8E959A}"/>
              </a:ext>
            </a:extLst>
          </p:cNvPr>
          <p:cNvSpPr txBox="1"/>
          <p:nvPr/>
        </p:nvSpPr>
        <p:spPr>
          <a:xfrm>
            <a:off x="8422402" y="40108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CBB-9291-8F69-C8AF-6C721A20E5EE}"/>
              </a:ext>
            </a:extLst>
          </p:cNvPr>
          <p:cNvSpPr txBox="1"/>
          <p:nvPr/>
        </p:nvSpPr>
        <p:spPr>
          <a:xfrm>
            <a:off x="10216308" y="398662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FC08D-0927-0A56-61EE-AB145B9EA846}"/>
              </a:ext>
            </a:extLst>
          </p:cNvPr>
          <p:cNvSpPr txBox="1"/>
          <p:nvPr/>
        </p:nvSpPr>
        <p:spPr>
          <a:xfrm>
            <a:off x="7529135" y="6184462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+63.6M Papers with neither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55756C1-A000-9B13-808D-90D9D479757C}"/>
              </a:ext>
            </a:extLst>
          </p:cNvPr>
          <p:cNvSpPr/>
          <p:nvPr/>
        </p:nvSpPr>
        <p:spPr>
          <a:xfrm>
            <a:off x="10459805" y="5550944"/>
            <a:ext cx="1642109" cy="633518"/>
          </a:xfrm>
          <a:prstGeom prst="wedgeRectCallout">
            <a:avLst>
              <a:gd name="adj1" fmla="val -66519"/>
              <a:gd name="adj2" fmla="val 11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Mentioned in Citation Graph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973762-06BF-6E19-E34B-A749C6BD703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-75474"/>
              <a:gd name="adj2" fmla="val 10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9A8C1D86-16F2-6F53-7BA3-315C0E430B0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3978"/>
              <a:gd name="adj2" fmla="val 96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B6F8AA8D-6EB7-5382-9120-8B6E125F02D9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72745"/>
              <a:gd name="adj2" fmla="val 107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7DFF3-408B-C273-C1DA-0D3799C8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9AE-DC33-E445-0497-84186403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Beyond Abstracts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7CA0-8368-BA43-E085-01A6FBE79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Recipe</a:t>
                </a:r>
              </a:p>
              <a:p>
                <a:pPr lvl="1"/>
                <a:r>
                  <a:rPr lang="en-US" dirty="0"/>
                  <a:t>Before BERT</a:t>
                </a:r>
              </a:p>
              <a:p>
                <a:pPr lvl="2"/>
                <a:r>
                  <a:rPr lang="en-US" dirty="0"/>
                  <a:t>Index titles &amp; abstracts with inverted file</a:t>
                </a:r>
              </a:p>
              <a:p>
                <a:pPr lvl="1"/>
                <a:r>
                  <a:rPr lang="en-US" dirty="0"/>
                  <a:t>After BERT (Specter)</a:t>
                </a:r>
              </a:p>
              <a:p>
                <a:pPr lvl="2"/>
                <a:r>
                  <a:rPr lang="en-US" dirty="0"/>
                  <a:t>Map abstracts to vectors</a:t>
                </a:r>
              </a:p>
              <a:p>
                <a:pPr lvl="2"/>
                <a:r>
                  <a:rPr lang="en-US" dirty="0"/>
                  <a:t>Do this for all documents in collection</a:t>
                </a:r>
              </a:p>
              <a:p>
                <a:pPr lvl="3"/>
                <a:r>
                  <a:rPr lang="en-US" dirty="0"/>
                  <a:t>and for input queries</a:t>
                </a:r>
              </a:p>
              <a:p>
                <a:pPr lvl="2"/>
                <a:r>
                  <a:rPr lang="en-US" dirty="0"/>
                  <a:t>Find docs near query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Missed opportunity:</a:t>
                </a:r>
              </a:p>
              <a:p>
                <a:pPr lvl="1"/>
                <a:r>
                  <a:rPr lang="en-US" b="1" i="1" u="sng" dirty="0"/>
                  <a:t>Beyond abstracts</a:t>
                </a:r>
              </a:p>
              <a:p>
                <a:pPr lvl="1"/>
                <a:r>
                  <a:rPr lang="en-US" dirty="0"/>
                  <a:t>More features (citations, downloads, …)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  <a:blipFill>
                <a:blip r:embed="rId2"/>
                <a:stretch>
                  <a:fillRect l="-1807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E2BB8EF-188D-CD45-03AD-78FD8A719E2B}"/>
              </a:ext>
            </a:extLst>
          </p:cNvPr>
          <p:cNvSpPr/>
          <p:nvPr/>
        </p:nvSpPr>
        <p:spPr>
          <a:xfrm>
            <a:off x="8027962" y="1197889"/>
            <a:ext cx="4055195" cy="627736"/>
          </a:xfrm>
          <a:prstGeom prst="wedgeRectCallout">
            <a:avLst>
              <a:gd name="adj1" fmla="val -42467"/>
              <a:gd name="adj2" fmla="val 169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Elastic Search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api.semanticscholar.org</a:t>
            </a:r>
            <a:r>
              <a:rPr lang="en-US" sz="12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3AE28-E84B-4365-B306-382C3FD0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01870E-83F8-D9DD-2D4C-A8C0D17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Graph: Clearly useful for some tasks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E5A18-D818-9BFC-0085-9CBD564DD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7FD6B-1A94-C8A6-98BD-89FFDEBCB8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reviewer matching</a:t>
            </a:r>
          </a:p>
          <a:p>
            <a:pPr lvl="1"/>
            <a:r>
              <a:rPr lang="en-US" dirty="0"/>
              <a:t>When we started EMNLP</a:t>
            </a:r>
          </a:p>
          <a:p>
            <a:pPr lvl="1"/>
            <a:r>
              <a:rPr lang="en-US" dirty="0"/>
              <a:t>I would often assign submissions to tracks by hand (@ 2 min/paper)</a:t>
            </a:r>
          </a:p>
          <a:p>
            <a:pPr lvl="1"/>
            <a:r>
              <a:rPr lang="en-US" dirty="0"/>
              <a:t>I would skim title and abstract</a:t>
            </a:r>
          </a:p>
          <a:p>
            <a:pPr lvl="2"/>
            <a:r>
              <a:rPr lang="en-US" dirty="0"/>
              <a:t>and then flip to the references</a:t>
            </a:r>
          </a:p>
          <a:p>
            <a:pPr lvl="1"/>
            <a:r>
              <a:rPr lang="en-US" dirty="0"/>
              <a:t>Abstracts are hard to read</a:t>
            </a:r>
          </a:p>
          <a:p>
            <a:pPr lvl="2"/>
            <a:r>
              <a:rPr lang="en-US" dirty="0"/>
              <a:t>Formal language, long sentences</a:t>
            </a:r>
          </a:p>
          <a:p>
            <a:pPr lvl="1"/>
            <a:r>
              <a:rPr lang="en-US" dirty="0"/>
              <a:t>Often easier to match on refs</a:t>
            </a:r>
          </a:p>
          <a:p>
            <a:pPr lvl="2"/>
            <a:r>
              <a:rPr lang="en-US" dirty="0"/>
              <a:t>If a reviewer is cited, then they </a:t>
            </a:r>
          </a:p>
          <a:p>
            <a:pPr lvl="3"/>
            <a:r>
              <a:rPr lang="en-US" dirty="0"/>
              <a:t>know the background, </a:t>
            </a:r>
          </a:p>
          <a:p>
            <a:pPr lvl="3"/>
            <a:r>
              <a:rPr lang="en-US" dirty="0"/>
              <a:t>and agree with the approach</a:t>
            </a:r>
          </a:p>
          <a:p>
            <a:pPr lvl="1"/>
            <a:r>
              <a:rPr lang="en-US" dirty="0"/>
              <a:t>Often, Citations &gt;&gt; Abstracts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2F97C4-FAD8-D9FF-97D7-8619499D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62565" y="4174303"/>
            <a:ext cx="6427694" cy="2567315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0767620C-B8A0-38E0-85C9-5236E27BC9C3}"/>
              </a:ext>
            </a:extLst>
          </p:cNvPr>
          <p:cNvSpPr/>
          <p:nvPr/>
        </p:nvSpPr>
        <p:spPr>
          <a:xfrm>
            <a:off x="6532098" y="6068060"/>
            <a:ext cx="5542671" cy="487680"/>
          </a:xfrm>
          <a:prstGeom prst="wedgeRectCallout">
            <a:avLst>
              <a:gd name="adj1" fmla="val -55919"/>
              <a:gd name="adj2" fmla="val -47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Poor matching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Iffy Reviewing  SOTA-Chasing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64EF-4C62-0117-A72C-3FDBE0C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FC31A1-5AA4-6E88-4703-F41ED8E690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8050864"/>
              </p:ext>
            </p:extLst>
          </p:nvPr>
        </p:nvGraphicFramePr>
        <p:xfrm>
          <a:off x="6881243" y="1825625"/>
          <a:ext cx="5126826" cy="388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094">
                  <a:extLst>
                    <a:ext uri="{9D8B030D-6E8A-4147-A177-3AD203B41FA5}">
                      <a16:colId xmlns:a16="http://schemas.microsoft.com/office/drawing/2014/main" val="3938453072"/>
                    </a:ext>
                  </a:extLst>
                </a:gridCol>
                <a:gridCol w="2625732">
                  <a:extLst>
                    <a:ext uri="{9D8B030D-6E8A-4147-A177-3AD203B41FA5}">
                      <a16:colId xmlns:a16="http://schemas.microsoft.com/office/drawing/2014/main" val="1689976429"/>
                    </a:ext>
                  </a:extLst>
                </a:gridCol>
              </a:tblGrid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sng" strike="noStrike" dirty="0">
                          <a:effectLst/>
                          <a:latin typeface="+mn-lt"/>
                        </a:rPr>
                        <a:t>N </a:t>
                      </a:r>
                    </a:p>
                    <a:p>
                      <a:pPr algn="ctr" fontAlgn="b"/>
                      <a:r>
                        <a:rPr lang="en-US" sz="2000" b="1" u="sng" strike="noStrike" dirty="0">
                          <a:effectLst/>
                          <a:latin typeface="+mn-lt"/>
                        </a:rPr>
                        <a:t>(millions of paper ids)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89409018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207.8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In Semantic Scholar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416325371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144.0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abstracts,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825392657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110.5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96303028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98.4 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With abstracts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6729135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25.9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full text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284749179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Literature on Academic Search is Based on Titles and Abstracts (</a:t>
            </a:r>
            <a:r>
              <a:rPr lang="en-US" b="1" i="1" dirty="0"/>
              <a:t>and little else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Cranfield (</a:t>
                </a:r>
                <a:r>
                  <a:rPr lang="en-US" dirty="0" err="1"/>
                  <a:t>Cleverdon</a:t>
                </a:r>
                <a:r>
                  <a:rPr lang="en-US" dirty="0"/>
                  <a:t>, 1967) 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Features (of documents &amp; queries)</a:t>
                </a:r>
              </a:p>
              <a:p>
                <a:pPr lvl="1"/>
                <a:r>
                  <a:rPr lang="en-US" dirty="0"/>
                  <a:t>Full text (for relatively few cases: 26M)</a:t>
                </a:r>
              </a:p>
              <a:p>
                <a:pPr lvl="1"/>
                <a:r>
                  <a:rPr lang="en-US" dirty="0"/>
                  <a:t>Abstracts (for more cases: 98M)</a:t>
                </a:r>
              </a:p>
              <a:p>
                <a:pPr lvl="1"/>
                <a:r>
                  <a:rPr lang="en-US" b="1" i="1" dirty="0"/>
                  <a:t>Citation Graph</a:t>
                </a:r>
                <a:r>
                  <a:rPr lang="en-US" dirty="0"/>
                  <a:t> (for </a:t>
                </a:r>
                <a:r>
                  <a:rPr lang="en-US" b="1" i="1" u="sng" dirty="0"/>
                  <a:t>even</a:t>
                </a:r>
                <a:r>
                  <a:rPr lang="en-US" dirty="0"/>
                  <a:t> more cases: 144M)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  <a:blipFill>
                <a:blip r:embed="rId2"/>
                <a:stretch>
                  <a:fillRect l="-1603" t="-232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841CB-5C73-9610-7867-9B98C7CA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en-US" sz="4000" dirty="0">
                <a:latin typeface="+mj-lt"/>
              </a:rPr>
              <a:t>Take advantage of what we have;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Robust to missing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Inference Tasks: Rank Retrieval / Recommender System</a:t>
            </a:r>
          </a:p>
          <a:p>
            <a:pPr lvl="1"/>
            <a:r>
              <a:rPr lang="en-US" dirty="0"/>
              <a:t>Inputs and outputs: lists of document ids</a:t>
            </a:r>
          </a:p>
          <a:p>
            <a:pPr lvl="1"/>
            <a:r>
              <a:rPr lang="en-US" dirty="0"/>
              <a:t>Input: query (1+ document ids)</a:t>
            </a:r>
          </a:p>
          <a:p>
            <a:pPr lvl="1"/>
            <a:r>
              <a:rPr lang="en-US" dirty="0"/>
              <a:t>Output: n-best list of nearby document ids</a:t>
            </a:r>
          </a:p>
          <a:p>
            <a:r>
              <a:rPr lang="en-US" dirty="0"/>
              <a:t>Features (properties of ids):</a:t>
            </a:r>
          </a:p>
          <a:p>
            <a:pPr lvl="1"/>
            <a:r>
              <a:rPr lang="en-US" dirty="0"/>
              <a:t>Text: Titles, Abstracts, Full Text</a:t>
            </a:r>
          </a:p>
          <a:p>
            <a:pPr lvl="1"/>
            <a:r>
              <a:rPr lang="en-US" dirty="0"/>
              <a:t>Links: Citation Graph, Citing Sentences</a:t>
            </a:r>
          </a:p>
          <a:p>
            <a:r>
              <a:rPr lang="en-US" dirty="0"/>
              <a:t>Challenge/Opportunity: Missing Values</a:t>
            </a:r>
          </a:p>
          <a:p>
            <a:pPr lvl="1"/>
            <a:r>
              <a:rPr lang="en-US" dirty="0"/>
              <a:t>Many systems focus on abstracts</a:t>
            </a:r>
          </a:p>
          <a:p>
            <a:pPr lvl="1"/>
            <a:r>
              <a:rPr lang="en-US" dirty="0"/>
              <a:t>(and fail when that is missing)</a:t>
            </a:r>
          </a:p>
          <a:p>
            <a:r>
              <a:rPr lang="en-US" dirty="0"/>
              <a:t>Many systems ignore links (at inference and indexing times)</a:t>
            </a:r>
          </a:p>
          <a:p>
            <a:pPr lvl="1"/>
            <a:r>
              <a:rPr lang="en-US" dirty="0"/>
              <a:t>and fail to take advantage of those opportunities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C79AA-9C88-FB74-9663-4E1EABD7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E83C5A-C13B-B46A-5F91-4E80BF2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ANN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Inputs: </a:t>
                </a:r>
              </a:p>
              <a:p>
                <a:pPr lvl="1"/>
                <a:r>
                  <a:rPr lang="en-US" dirty="0"/>
                  <a:t>query (1+ document ids)</a:t>
                </a:r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a vector for each document in the collection</a:t>
                </a:r>
              </a:p>
              <a:p>
                <a:pPr lvl="2"/>
                <a:r>
                  <a:rPr lang="en-US" dirty="0"/>
                  <a:t>Take advantage of multiple embeddings that capture different aspects of documents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Specter: Titles and Abstracts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Proposed alternative: spectral clustering of citation graph (node2vec, </a:t>
                </a:r>
                <a:r>
                  <a:rPr lang="en-US" dirty="0" err="1"/>
                  <a:t>ProNE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Outputs:</a:t>
                </a:r>
              </a:p>
              <a:p>
                <a:pPr lvl="1"/>
                <a:r>
                  <a:rPr lang="en-US" dirty="0"/>
                  <a:t>n-best list of nearby document ids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(annoy, </a:t>
                </a:r>
                <a:r>
                  <a:rPr lang="en-US" dirty="0" err="1"/>
                  <a:t>faiss</a:t>
                </a:r>
                <a:r>
                  <a:rPr lang="en-US" dirty="0"/>
                  <a:t>, our own external memory alternative)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  <a:blipFill>
                <a:blip r:embed="rId2"/>
                <a:stretch>
                  <a:fillRect l="-94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AC36B-F52A-FCA7-103F-15D30D92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2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"/>
                        </a:rPr>
                        <a:t>522: On the Dangers of Stochastic Parrots: Can Language Models Be Too Big? 🦜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3"/>
                        </a:rPr>
                        <a:t>3: What Language Model to Train if You Have One Million GPU Hours?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4"/>
                        </a:rPr>
                        <a:t>117: On the Stability of Fine-tuning BERT: Misconceptions, Explanations, and Strong Baselines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5"/>
                        </a:rPr>
                        <a:t>1: Emergent Properties of Finetuned Language Representation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6"/>
                        </a:rPr>
                        <a:t>0: Dim Wihl Gat Tun: The Case for Linguistic Expertise in NLP for Under-Documented Languages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7"/>
                        </a:rPr>
                        <a:t>8: Challenges in Machine Translation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8"/>
                        </a:rPr>
                        <a:t>1: Sequential Decisions and Predictions in Natural Language Processing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9"/>
                        </a:rPr>
                        <a:t>0: estion Answering over Curated and OpenWeb Sources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0"/>
                        </a:rPr>
                        <a:t>4: Recent Progress in Deep Learning for NLP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1"/>
                        </a:rPr>
                        <a:t>2: CTR-BERT: Cost-effective knowledge distillation for billion-parameter teacher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2"/>
                        </a:rPr>
                        <a:t>139: RealToxicityPrompts: Evaluating Neural Toxic Degeneration in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3"/>
                        </a:rPr>
                        <a:t>49: The Radicalization Risks of GPT-3 and Advanced Neural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4"/>
                        </a:rPr>
                        <a:t>52: Persistent Anti-Muslim Bias in Large Language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5"/>
                        </a:rPr>
                        <a:t>29: Process for Adapting Language Models to Society (PALMS) with Values-Targeted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6"/>
                        </a:rPr>
                        <a:t>173: Are We Modeling the Task or the Annotator? An Investigation of Annotator Bias in Natural Language Understanding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7"/>
                        </a:rPr>
                        <a:t>11: Large language models associate Muslims with violence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8"/>
                        </a:rPr>
                        <a:t>53: Utility is in the Eye of the User: A Critique of NLP Leaderboards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9"/>
                        </a:rPr>
                        <a:t>20: Detoxifying Language Models Risks Marginalizing Minority Voices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0"/>
                        </a:rPr>
                        <a:t>315: Adversarial NLI: A New Benchmark for Natural Language Understanding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5CC3CC6-1E07-8F39-1317-C1A64F6A4DB5}"/>
              </a:ext>
            </a:extLst>
          </p:cNvPr>
          <p:cNvSpPr/>
          <p:nvPr/>
        </p:nvSpPr>
        <p:spPr>
          <a:xfrm>
            <a:off x="851679" y="988917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F1CEB1-0BB8-0113-51B7-053986078499}"/>
              </a:ext>
            </a:extLst>
          </p:cNvPr>
          <p:cNvSpPr/>
          <p:nvPr/>
        </p:nvSpPr>
        <p:spPr>
          <a:xfrm>
            <a:off x="179136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841EC8-3CF2-BF19-C640-13DB9FC76C91}"/>
              </a:ext>
            </a:extLst>
          </p:cNvPr>
          <p:cNvSpPr/>
          <p:nvPr/>
        </p:nvSpPr>
        <p:spPr>
          <a:xfrm>
            <a:off x="256387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6B381871-9C18-2937-3D60-59C7864664ED}"/>
              </a:ext>
            </a:extLst>
          </p:cNvPr>
          <p:cNvSpPr/>
          <p:nvPr/>
        </p:nvSpPr>
        <p:spPr>
          <a:xfrm>
            <a:off x="9767667" y="3367536"/>
            <a:ext cx="1899139" cy="820420"/>
          </a:xfrm>
          <a:prstGeom prst="wedgeRectCallout">
            <a:avLst>
              <a:gd name="adj1" fmla="val -69005"/>
              <a:gd name="adj2" fmla="val 42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More cited and more critical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02F7E-58EA-9CEE-D605-6B926B91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D3E6-AAF2-A1A2-618C-ED68D8DD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https://www.semanticscholar.org/api-gallery/better-together</a:t>
            </a:r>
            <a:r>
              <a:rPr lang="en-US" sz="3200" dirty="0"/>
              <a:t> </a:t>
            </a:r>
          </a:p>
        </p:txBody>
      </p: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85F8B8C-037D-5D0E-3890-E14FABC41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84896"/>
            <a:ext cx="5181600" cy="4232795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29ECB1-EB14-832B-059E-1A7725AAA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49548"/>
            <a:ext cx="5181600" cy="390349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9359-325A-3CCC-CFFC-D2450D0C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135EB-85EB-FB87-13F0-FD85F54E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38" y="4259899"/>
            <a:ext cx="1982797" cy="19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34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0DF2-A253-C4C0-64EC-D570CB61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0260-CE1C-5869-FFDA-D7F17061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papers that are both</a:t>
            </a:r>
          </a:p>
          <a:p>
            <a:pPr lvl="1"/>
            <a:r>
              <a:rPr lang="en-US" dirty="0"/>
              <a:t>Relevant to query, and</a:t>
            </a:r>
          </a:p>
          <a:p>
            <a:pPr lvl="1"/>
            <a:r>
              <a:rPr lang="en-US" dirty="0"/>
              <a:t>Credible (highly cited)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6B77B-F7AD-E277-EFD1-DC426914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9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299594"/>
              </p:ext>
            </p:extLst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9CD12D-A917-0698-70BC-8F5C3D8D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45634"/>
              </p:ext>
            </p:extLst>
          </p:nvPr>
        </p:nvGraphicFramePr>
        <p:xfrm>
          <a:off x="135421" y="210207"/>
          <a:ext cx="11499529" cy="654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4">
                  <a:extLst>
                    <a:ext uri="{9D8B030D-6E8A-4147-A177-3AD203B41FA5}">
                      <a16:colId xmlns:a16="http://schemas.microsoft.com/office/drawing/2014/main" val="70317235"/>
                    </a:ext>
                  </a:extLst>
                </a:gridCol>
                <a:gridCol w="1092204">
                  <a:extLst>
                    <a:ext uri="{9D8B030D-6E8A-4147-A177-3AD203B41FA5}">
                      <a16:colId xmlns:a16="http://schemas.microsoft.com/office/drawing/2014/main" val="3062056275"/>
                    </a:ext>
                  </a:extLst>
                </a:gridCol>
                <a:gridCol w="1243178">
                  <a:extLst>
                    <a:ext uri="{9D8B030D-6E8A-4147-A177-3AD203B41FA5}">
                      <a16:colId xmlns:a16="http://schemas.microsoft.com/office/drawing/2014/main" val="442391372"/>
                    </a:ext>
                  </a:extLst>
                </a:gridCol>
                <a:gridCol w="8071943">
                  <a:extLst>
                    <a:ext uri="{9D8B030D-6E8A-4147-A177-3AD203B41FA5}">
                      <a16:colId xmlns:a16="http://schemas.microsoft.com/office/drawing/2014/main" val="174834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Specter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Proposed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sng" strike="noStrike" dirty="0">
                          <a:effectLst/>
                        </a:rPr>
                        <a:t>Paper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104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"/>
                        </a:rPr>
                        <a:t>2083: Theano: A Python framework for fast computation of mathematical expressions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115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1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3"/>
                        </a:rPr>
                        <a:t>1: A Flexible Research-Oriented Framework for Distributed Training of Deep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135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4"/>
                        </a:rPr>
                        <a:t>13: Tapkee: an efficient dimension reduction library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309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5"/>
                        </a:rPr>
                        <a:t>0: Shelang : An Implementation of Probabilistic Programming Language and its Applications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82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6"/>
                        </a:rPr>
                        <a:t>29: PiNN: A Python Library for Building Atomic Neural Networks of Molecules and Materials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1145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7"/>
                        </a:rPr>
                        <a:t>0: GPU implementation of singular value decomposition for high rank tensors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639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8"/>
                        </a:rPr>
                        <a:t>0: Algebras of Algorithms, Parallel Computing, and Software Auto-Tuning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573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9"/>
                        </a:rPr>
                        <a:t>14: Keynote: The computer science behind the Microsoft Cognitive Toolkit: An open source large-scale deep learning toolkit for Windows and Linux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2452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0"/>
                        </a:rPr>
                        <a:t>3: Multireduce and Multiscan on Modern GPUs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40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11"/>
                        </a:rPr>
                        <a:t>1: GPU Accelerated Indexing for High Order Tensors in Google Colab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45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1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2"/>
                        </a:rPr>
                        <a:t>830: Theano: A CPU and GPU Math Compiler in Python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609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3"/>
                        </a:rPr>
                        <a:t>1379: Theano: new features and speed improvements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92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4"/>
                        </a:rPr>
                        <a:t>399: Lasagne: First release.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8723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5"/>
                        </a:rPr>
                        <a:t>233: Equilibrated adaptive learning rates for non-convex optimization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2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6"/>
                        </a:rPr>
                        <a:t>231: RMSProp and equilibrated adaptive learning rates for non-convex optimization.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78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7"/>
                        </a:rPr>
                        <a:t>9157: TensorFlow: Large-Scale Machine Learning on Heterogeneous Distributed Systems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39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8"/>
                        </a:rPr>
                        <a:t>0: DEEP LEARNING FOR MUSICAL INSTRUMENT RECOGNITION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7462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9"/>
                        </a:rPr>
                        <a:t>27771: Dropout: a simple way to prevent neural networks from overfitting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759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0"/>
                        </a:rPr>
                        <a:t>5804: Deep Sparse Rectifier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5013013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E2D94F-ADD1-8190-9792-E85078269FE1}"/>
              </a:ext>
            </a:extLst>
          </p:cNvPr>
          <p:cNvSpPr/>
          <p:nvPr/>
        </p:nvSpPr>
        <p:spPr>
          <a:xfrm>
            <a:off x="1440258" y="1183359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841AEF-1A07-D4AD-456B-08EA71635B6B}"/>
              </a:ext>
            </a:extLst>
          </p:cNvPr>
          <p:cNvSpPr/>
          <p:nvPr/>
        </p:nvSpPr>
        <p:spPr>
          <a:xfrm>
            <a:off x="2622672" y="4121000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DA0FE2D-9A00-AE51-3358-E53C0AEBF863}"/>
              </a:ext>
            </a:extLst>
          </p:cNvPr>
          <p:cNvSpPr/>
          <p:nvPr/>
        </p:nvSpPr>
        <p:spPr>
          <a:xfrm>
            <a:off x="1440258" y="4167351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47E393-89C5-C264-2514-621D1B22AF36}"/>
              </a:ext>
            </a:extLst>
          </p:cNvPr>
          <p:cNvSpPr/>
          <p:nvPr/>
        </p:nvSpPr>
        <p:spPr>
          <a:xfrm>
            <a:off x="1440258" y="4740165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A75F-DA48-CD17-540F-A9868D98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0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095D-BEA9-156B-27EB-FA4F7BA8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Who?</a:t>
            </a:r>
          </a:p>
        </p:txBody>
      </p:sp>
      <p:pic>
        <p:nvPicPr>
          <p:cNvPr id="7" name="Content Placeholder 6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09E76270-7B41-A486-7A51-F5506CA8E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5879"/>
            <a:ext cx="5181600" cy="4010830"/>
          </a:xfrm>
        </p:spPr>
      </p:pic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0A327969-E6CD-EA9C-2EA9-FD526DF87E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49409"/>
            <a:ext cx="5181600" cy="27037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3F68-0D27-F9DF-B814-AC4B651A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common for graphs to evolve over time. </a:t>
            </a:r>
          </a:p>
          <a:p>
            <a:pPr lvl="1"/>
            <a:r>
              <a:rPr lang="en-US" dirty="0"/>
              <a:t>For example, the academic literature is growing very quickly,</a:t>
            </a:r>
          </a:p>
          <a:p>
            <a:pPr lvl="1"/>
            <a:r>
              <a:rPr lang="en-US" dirty="0"/>
              <a:t>doubling every nine years</a:t>
            </a:r>
          </a:p>
          <a:p>
            <a:r>
              <a:rPr lang="en-US" dirty="0"/>
              <a:t>Benchmarks such as OGB focus on static snapshots from a few years ago, </a:t>
            </a:r>
          </a:p>
          <a:p>
            <a:pPr lvl="1"/>
            <a:r>
              <a:rPr lang="en-US" dirty="0"/>
              <a:t>missing opportunities to encourage the community to study growth and timeliness.</a:t>
            </a:r>
          </a:p>
          <a:p>
            <a:r>
              <a:rPr lang="en-US" dirty="0"/>
              <a:t>Random splits are common in graph learning benchmarks, e.g., WN18RR, </a:t>
            </a:r>
          </a:p>
          <a:p>
            <a:pPr lvl="1"/>
            <a:r>
              <a:rPr lang="en-US" dirty="0"/>
              <a:t>a popular Knowledge Graph Completion (KGC) task based on WordNet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3634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6AF6-3C8B-4B8F-90D7-0469BA87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Task:</a:t>
            </a:r>
            <a:br>
              <a:rPr lang="en-US" dirty="0"/>
            </a:br>
            <a:r>
              <a:rPr lang="en-US" dirty="0"/>
              <a:t>Intrinsic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papers are vertices</a:t>
                </a:r>
              </a:p>
              <a:p>
                <a:pPr lvl="1"/>
                <a:r>
                  <a:rPr lang="en-US" dirty="0"/>
                  <a:t>and citations are edges</a:t>
                </a:r>
              </a:p>
              <a:p>
                <a:r>
                  <a:rPr lang="en-US" dirty="0"/>
                  <a:t>Use random walks to create pairs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4</a:t>
                </a:r>
              </a:p>
              <a:p>
                <a:r>
                  <a:rPr lang="en-US" dirty="0"/>
                  <a:t>Classification task:</a:t>
                </a:r>
              </a:p>
              <a:p>
                <a:pPr lvl="1"/>
                <a:r>
                  <a:rPr lang="en-US" dirty="0"/>
                  <a:t>Input pair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Yes/No Question: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1?</a:t>
                </a:r>
              </a:p>
              <a:p>
                <a:r>
                  <a:rPr lang="en-US" dirty="0"/>
                  <a:t>Binning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EF50D-2B0C-EA9F-C1E0-C9FDB72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6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328-BD42-0B2A-90F9-15B1DE9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Binning</a:t>
            </a:r>
            <a:br>
              <a:rPr lang="en-US" sz="4000" dirty="0"/>
            </a:br>
            <a:r>
              <a:rPr lang="en-US" sz="3600" i="1" dirty="0"/>
              <a:t>It’s Difficult to Make Predictions, Especially About the Future</a:t>
            </a:r>
            <a:endParaRPr lang="en-US" sz="4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3006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Split 200M papers into 100 bins</a:t>
            </a:r>
          </a:p>
          <a:p>
            <a:pPr lvl="1"/>
            <a:r>
              <a:rPr lang="en-US" dirty="0"/>
              <a:t>Rank papers by publication date</a:t>
            </a:r>
          </a:p>
          <a:p>
            <a:pPr lvl="1"/>
            <a:r>
              <a:rPr lang="en-US" dirty="0"/>
              <a:t>First 2M papers </a:t>
            </a:r>
            <a:r>
              <a:rPr lang="en-US" dirty="0">
                <a:sym typeface="Wingdings" pitchFamily="2" charset="2"/>
              </a:rPr>
              <a:t> bin0</a:t>
            </a:r>
          </a:p>
          <a:p>
            <a:pPr lvl="1"/>
            <a:r>
              <a:rPr lang="en-US" dirty="0">
                <a:sym typeface="Wingdings" pitchFamily="2" charset="2"/>
              </a:rPr>
              <a:t>Next 2M papers  bin1</a:t>
            </a:r>
          </a:p>
          <a:p>
            <a:r>
              <a:rPr lang="en-US" dirty="0"/>
              <a:t>Construct 100 graphs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include papers (vertices) in the current bin or previous bins</a:t>
            </a:r>
          </a:p>
          <a:p>
            <a:pPr lvl="1"/>
            <a:r>
              <a:rPr lang="en-US" dirty="0"/>
              <a:t>and citations (edges) from these papers to papers in the current bin or previous bins </a:t>
            </a:r>
          </a:p>
          <a:p>
            <a:r>
              <a:rPr lang="en-US" dirty="0"/>
              <a:t>Construct 100 </a:t>
            </a:r>
            <a:r>
              <a:rPr lang="en-US" dirty="0" err="1"/>
              <a:t>ProNE</a:t>
            </a:r>
            <a:r>
              <a:rPr lang="en-US" dirty="0"/>
              <a:t>-s models,</a:t>
            </a:r>
          </a:p>
          <a:p>
            <a:pPr lvl="1"/>
            <a:r>
              <a:rPr lang="en-US" dirty="0"/>
              <a:t>One for each graph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A9A9B8F9-4EDC-2449-9982-0A2BE245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28" y="3426417"/>
            <a:ext cx="3023226" cy="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17B1-4270-EC6A-D7F7-77AE444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C269AE25-265C-6197-4FC3-07FF6157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2" y="492446"/>
            <a:ext cx="11885935" cy="5637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7EBF22-B2C2-677A-AFA2-F41200E89A61}"/>
              </a:ext>
            </a:extLst>
          </p:cNvPr>
          <p:cNvSpPr/>
          <p:nvPr/>
        </p:nvSpPr>
        <p:spPr>
          <a:xfrm>
            <a:off x="5966152" y="340337"/>
            <a:ext cx="6273687" cy="578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446B9-6DC4-23CE-EA3C-ABC5B7A7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(larger training sets)</a:t>
                </a:r>
              </a:p>
              <a:p>
                <a:pPr lvl="1"/>
                <a:r>
                  <a:rPr lang="en-US" dirty="0"/>
                  <a:t>Red &gt; Black &gt; Blue</a:t>
                </a:r>
              </a:p>
              <a:p>
                <a:r>
                  <a:rPr lang="en-US" dirty="0"/>
                  <a:t>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(longer forecast horizons)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BB421-EAB7-6CF9-BACA-E9802CF6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6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6470950E-BFDB-3E00-0749-C74E33961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0979" r="8255" b="27108"/>
          <a:stretch/>
        </p:blipFill>
        <p:spPr>
          <a:xfrm>
            <a:off x="6197686" y="1825625"/>
            <a:ext cx="5130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9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6B43D-838F-24B9-56C3-07388210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857130-5D1E-F0B6-8EF5-A4206884E5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7523" y="441324"/>
            <a:ext cx="11867745" cy="5863283"/>
          </a:xfrm>
        </p:spPr>
      </p:pic>
    </p:spTree>
    <p:extLst>
      <p:ext uri="{BB962C8B-B14F-4D97-AF65-F5344CB8AC3E}">
        <p14:creationId xmlns:p14="http://schemas.microsoft.com/office/powerpoint/2010/main" val="50000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0493-DA00-3076-D436-C698D16B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33E1D-8716-6B5D-CDF9-A86DBA05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Point: </a:t>
            </a:r>
          </a:p>
          <a:p>
            <a:pPr lvl="1"/>
            <a:r>
              <a:rPr lang="en-US" dirty="0"/>
              <a:t>Encourage users to experiment </a:t>
            </a:r>
          </a:p>
          <a:p>
            <a:pPr lvl="2"/>
            <a:r>
              <a:rPr lang="en-US" dirty="0"/>
              <a:t>with different embeddings and recommendation APIs, </a:t>
            </a:r>
          </a:p>
          <a:p>
            <a:pPr lvl="1"/>
            <a:r>
              <a:rPr lang="en-US" dirty="0"/>
              <a:t>and learn what is good for what. </a:t>
            </a:r>
          </a:p>
          <a:p>
            <a:r>
              <a:rPr lang="en-US" dirty="0"/>
              <a:t>There are many academic search engines </a:t>
            </a:r>
          </a:p>
          <a:p>
            <a:pPr lvl="1"/>
            <a:r>
              <a:rPr lang="en-US" dirty="0"/>
              <a:t>based on a single embedding/API, </a:t>
            </a:r>
          </a:p>
          <a:p>
            <a:pPr lvl="1"/>
            <a:r>
              <a:rPr lang="en-US" dirty="0"/>
              <a:t>but we believe some embeddings/APIs are better in some cases, </a:t>
            </a:r>
          </a:p>
          <a:p>
            <a:pPr lvl="1"/>
            <a:r>
              <a:rPr lang="en-US" dirty="0"/>
              <a:t>and others are better in other cases.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0839-483A-643D-6C86-9573552E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434" y="3429000"/>
            <a:ext cx="4727372" cy="329247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 (benchmarks):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C6C98-C923-4993-530D-AB960043D19F}"/>
              </a:ext>
            </a:extLst>
          </p:cNvPr>
          <p:cNvSpPr txBox="1"/>
          <p:nvPr/>
        </p:nvSpPr>
        <p:spPr>
          <a:xfrm>
            <a:off x="10909547" y="4533087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18A3-46F0-240E-662C-3ACA52CA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grow faster than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E355-92FC-4184-3289-41F004FB1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05258" cy="4351338"/>
          </a:xfrm>
        </p:spPr>
        <p:txBody>
          <a:bodyPr/>
          <a:lstStyle/>
          <a:p>
            <a:r>
              <a:rPr lang="en-US" dirty="0"/>
              <a:t>Hypothesis:</a:t>
            </a:r>
          </a:p>
          <a:p>
            <a:pPr lvl="1"/>
            <a:r>
              <a:rPr lang="en-US" dirty="0"/>
              <a:t>Larger graphs favor </a:t>
            </a:r>
          </a:p>
          <a:p>
            <a:pPr lvl="2"/>
            <a:r>
              <a:rPr lang="en-US" dirty="0"/>
              <a:t>citation-based methods </a:t>
            </a:r>
          </a:p>
          <a:p>
            <a:pPr lvl="2"/>
            <a:r>
              <a:rPr lang="en-US" dirty="0"/>
              <a:t>over text-based alternatives</a:t>
            </a:r>
          </a:p>
          <a:p>
            <a:r>
              <a:rPr lang="en-US" dirty="0"/>
              <a:t>Spoiler alert:</a:t>
            </a:r>
          </a:p>
          <a:p>
            <a:pPr lvl="1"/>
            <a:r>
              <a:rPr lang="en-US" dirty="0"/>
              <a:t>True, but for very large graphs</a:t>
            </a:r>
          </a:p>
          <a:p>
            <a:pPr lvl="1"/>
            <a:r>
              <a:rPr lang="en-US" dirty="0"/>
              <a:t>Larger than most benchmarks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0FA2-B0E1-0C04-0397-CDDCEE09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31DF4B-D3E3-24B9-3709-8D239759B3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57" y="1825625"/>
            <a:ext cx="18918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9A908-EAEC-485D-5D1F-CF0FD45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EC31EA6A-10A4-55AE-AB7A-5952F634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57" y="60539"/>
            <a:ext cx="9288140" cy="6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3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55"/>
          <p:cNvGraphicFramePr/>
          <p:nvPr>
            <p:extLst>
              <p:ext uri="{D42A27DB-BD31-4B8C-83A1-F6EECF244321}">
                <p14:modId xmlns:p14="http://schemas.microsoft.com/office/powerpoint/2010/main" val="4262379430"/>
              </p:ext>
            </p:extLst>
          </p:nvPr>
        </p:nvGraphicFramePr>
        <p:xfrm>
          <a:off x="301644" y="1126010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4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Benchmark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Hidden Dimensions (node features)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ogbl-citation2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3M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128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word2vec)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Semantic Scholar 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768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Bert)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77500" lnSpcReduction="20000"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/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≪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82M</a:t>
                </a:r>
              </a:p>
            </p:txBody>
          </p:sp>
        </mc:Choice>
        <mc:Fallback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4FA12489-1AE3-2C00-0D1D-7307B225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78" y="3324314"/>
            <a:ext cx="4814496" cy="3492075"/>
          </a:xfrm>
          <a:prstGeom prst="rect">
            <a:avLst/>
          </a:prstGeom>
        </p:spPr>
      </p:pic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DAACDEC-8553-0585-542F-905BCCD2D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338" y="3389006"/>
            <a:ext cx="4739980" cy="32456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3CC9EC-65D1-40EC-807E-E967B5E2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Computing Environments: GPUs (with GBs) vs. CPUs (with TBs)</a:t>
            </a:r>
            <a:br>
              <a:rPr lang="en-US" dirty="0"/>
            </a:br>
            <a:r>
              <a:rPr lang="en-US" sz="3100" dirty="0"/>
              <a:t>(People think about what they can afford to think about)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5A0F20-A456-7026-4494-B6A1A36E0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Nets:</a:t>
            </a:r>
          </a:p>
          <a:p>
            <a:r>
              <a:rPr lang="en-US" dirty="0"/>
              <a:t>Pre-training, Fine-Tuning,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GPUs (with GBs of RAM): </a:t>
                </a:r>
              </a:p>
              <a:p>
                <a:pPr lvl="1"/>
                <a:r>
                  <a:rPr lang="en-US" dirty="0"/>
                  <a:t>Fast Matrix Multiply</a:t>
                </a:r>
              </a:p>
              <a:p>
                <a:pPr lvl="1"/>
                <a:r>
                  <a:rPr lang="en-US" dirty="0"/>
                  <a:t>at least for small matrices</a:t>
                </a:r>
              </a:p>
              <a:p>
                <a:r>
                  <a:rPr lang="en-US" dirty="0"/>
                  <a:t>Abstraction:</a:t>
                </a:r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Finite-State Machine (FSM)</a:t>
                </a:r>
              </a:p>
              <a:p>
                <a:pPr lvl="2"/>
                <a:r>
                  <a:rPr lang="en-US" dirty="0"/>
                  <a:t>Read head: GPUs</a:t>
                </a:r>
              </a:p>
              <a:p>
                <a:pPr lvl="2"/>
                <a:r>
                  <a:rPr lang="en-US" dirty="0"/>
                  <a:t>Epoch: Linear pass over training data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E4D116-11C6-837F-FE56-261E5D23F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Algebra:</a:t>
            </a:r>
          </a:p>
          <a:p>
            <a:r>
              <a:rPr lang="en-US" dirty="0"/>
              <a:t>SVD, </a:t>
            </a:r>
            <a:r>
              <a:rPr lang="en-US" dirty="0" err="1"/>
              <a:t>ProNE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CPUs (with TBs of RAM):</a:t>
                </a:r>
              </a:p>
              <a:p>
                <a:pPr lvl="1"/>
                <a:r>
                  <a:rPr lang="en-US" dirty="0"/>
                  <a:t>CPUs may be slower than GPUs</a:t>
                </a:r>
              </a:p>
              <a:p>
                <a:pPr lvl="2"/>
                <a:r>
                  <a:rPr lang="en-US" dirty="0"/>
                  <a:t>But many algorithms run faster </a:t>
                </a:r>
              </a:p>
              <a:p>
                <a:pPr lvl="2"/>
                <a:r>
                  <a:rPr lang="en-US" dirty="0"/>
                  <a:t>in memory than in external memory</a:t>
                </a:r>
              </a:p>
              <a:p>
                <a:r>
                  <a:rPr lang="en-US" dirty="0"/>
                  <a:t>Sorting Story</a:t>
                </a:r>
              </a:p>
              <a:p>
                <a:r>
                  <a:rPr lang="en-US" dirty="0"/>
                  <a:t>When memory &gt;&gt; training data</a:t>
                </a:r>
              </a:p>
              <a:p>
                <a:pPr lvl="1"/>
                <a:r>
                  <a:rPr lang="en-US" dirty="0"/>
                  <a:t>Feasible to beyond linear time: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𝑆𝑉𝐷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79F2F19-42B5-ECEA-90BE-835F1C8D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74445D45-5C76-9E8F-42A2-F4EB0250FFD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6797" t="12590" r="23627" b="12937"/>
          <a:stretch/>
        </p:blipFill>
        <p:spPr>
          <a:xfrm>
            <a:off x="6640513" y="1403350"/>
            <a:ext cx="5551487" cy="52752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F70EE3-78C9-E258-E1C6-02AD77A4E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9100" y="365125"/>
            <a:ext cx="5422900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Scale: Blessing &amp; Curse</a:t>
            </a:r>
            <a:br>
              <a:rPr lang="en-US" dirty="0"/>
            </a:br>
            <a:r>
              <a:rPr lang="en-US" sz="3100" dirty="0"/>
              <a:t>Citation Graphs </a:t>
            </a:r>
            <a:r>
              <a:rPr lang="en-US" sz="3100" dirty="0">
                <a:sym typeface="Wingdings" pitchFamily="2" charset="2"/>
              </a:rPr>
              <a:t> Network Effects</a:t>
            </a:r>
            <a:endParaRPr lang="en-US" dirty="0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16220785-1E3C-DDCD-BCE4-2DF1CE837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834249"/>
              </p:ext>
            </p:extLst>
          </p:nvPr>
        </p:nvGraphicFramePr>
        <p:xfrm>
          <a:off x="42696" y="78275"/>
          <a:ext cx="6597817" cy="66410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740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3135439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2402638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37892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F177ED-58BF-FFB2-360E-2B1C0185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0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3CA6A5-542D-5C2A-923E-A1DAF7D2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8" y="200738"/>
            <a:ext cx="6728717" cy="903733"/>
          </a:xfrm>
        </p:spPr>
        <p:txBody>
          <a:bodyPr>
            <a:normAutofit/>
          </a:bodyPr>
          <a:lstStyle/>
          <a:p>
            <a:r>
              <a:rPr lang="en-US" dirty="0"/>
              <a:t>Bigger is Better!  Why?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F78ACE-6DB3-C313-C30E-783DC655904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6032" y="4333161"/>
            <a:ext cx="7048664" cy="2129284"/>
          </a:xfrm>
        </p:spPr>
      </p:pic>
      <p:pic>
        <p:nvPicPr>
          <p:cNvPr id="7" name="Google Shape;239;p19">
            <a:extLst>
              <a:ext uri="{FF2B5EF4-FFF2-40B4-BE49-F238E27FC236}">
                <a16:creationId xmlns:a16="http://schemas.microsoft.com/office/drawing/2014/main" id="{D85E0053-89A9-E95F-3471-C0CB06D5198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29" y="1104471"/>
            <a:ext cx="6780943" cy="293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0;p19">
            <a:extLst>
              <a:ext uri="{FF2B5EF4-FFF2-40B4-BE49-F238E27FC236}">
                <a16:creationId xmlns:a16="http://schemas.microsoft.com/office/drawing/2014/main" id="{D240D4A8-797E-1EB4-4375-6A36367025C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51" y="1"/>
            <a:ext cx="4542889" cy="390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1;p19" descr="Comparing the original Transformer to the Evolved Transformer across different model sizes">
            <a:extLst>
              <a:ext uri="{FF2B5EF4-FFF2-40B4-BE49-F238E27FC236}">
                <a16:creationId xmlns:a16="http://schemas.microsoft.com/office/drawing/2014/main" id="{7123956C-59FF-6F99-54C7-1A70C674AD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3605" y="4002867"/>
            <a:ext cx="3618732" cy="2742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1BF5E4-B91F-B775-B5E8-FA516721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2171-D148-1BDF-A9EA-E4E47D8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FF0-F14C-46F1-8A65-E5AD2C7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Beyond Abstracts</a:t>
                </a:r>
              </a:p>
              <a:p>
                <a:pPr lvl="1"/>
                <a:r>
                  <a:rPr lang="en-US" dirty="0"/>
                  <a:t>There are more papers</a:t>
                </a:r>
              </a:p>
              <a:p>
                <a:pPr lvl="2"/>
                <a:r>
                  <a:rPr lang="en-US" b="1" dirty="0">
                    <a:solidFill>
                      <a:srgbClr val="00B050"/>
                    </a:solidFill>
                  </a:rPr>
                  <a:t>with citations (but not abstracts) [46M]</a:t>
                </a:r>
              </a:p>
              <a:p>
                <a:pPr lvl="2"/>
                <a:r>
                  <a:rPr lang="en-US" b="1" dirty="0">
                    <a:solidFill>
                      <a:srgbClr val="FF0000"/>
                    </a:solidFill>
                  </a:rPr>
                  <a:t>than vice versa [34M]</a:t>
                </a:r>
              </a:p>
              <a:p>
                <a:r>
                  <a:rPr lang="en-US" dirty="0"/>
                  <a:t>Better Together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GPUs (with GBs) vs. CPUs (with TBs)</a:t>
                </a:r>
              </a:p>
              <a:p>
                <a:r>
                  <a:rPr lang="en-US" dirty="0"/>
                  <a:t>Bigger is better!  Why?</a:t>
                </a:r>
              </a:p>
              <a:p>
                <a:pPr lvl="1"/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More understanding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Non-Linear: BERT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Linear Algebra: </a:t>
                </a:r>
                <a:r>
                  <a:rPr lang="en-US" dirty="0" err="1">
                    <a:sym typeface="Wingdings" pitchFamily="2" charset="2"/>
                  </a:rPr>
                  <a:t>ProNE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Linear Methods have more history/theorems</a:t>
                </a:r>
              </a:p>
              <a:p>
                <a:r>
                  <a:rPr lang="en-US" dirty="0">
                    <a:sym typeface="Wingdings" pitchFamily="2" charset="2"/>
                  </a:rPr>
                  <a:t>Reasoning with large collections of documents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75D0-A43A-AB1C-E2B8-887A068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graph of performance improvement&#10;&#10;Description automatically generated with medium confidence">
            <a:extLst>
              <a:ext uri="{FF2B5EF4-FFF2-40B4-BE49-F238E27FC236}">
                <a16:creationId xmlns:a16="http://schemas.microsoft.com/office/drawing/2014/main" id="{0696ACF4-115A-052B-FFB1-77E939C4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07" y="3281464"/>
            <a:ext cx="3955838" cy="3491496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17A71A-CCBB-9338-A68F-AA283085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45" y="399102"/>
            <a:ext cx="4051178" cy="26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DF71-F101-9369-CC0C-B4F46AE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5" descr="A screenshot of a website&#10;&#10;Description automatically generated">
            <a:extLst>
              <a:ext uri="{FF2B5EF4-FFF2-40B4-BE49-F238E27FC236}">
                <a16:creationId xmlns:a16="http://schemas.microsoft.com/office/drawing/2014/main" id="{C24D6517-4DDF-E058-17ED-6AB5631733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902" y="78956"/>
            <a:ext cx="11865298" cy="62351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E3BFF4-FB8F-50CE-39F8-05F4EC874F5A}"/>
              </a:ext>
            </a:extLst>
          </p:cNvPr>
          <p:cNvSpPr/>
          <p:nvPr/>
        </p:nvSpPr>
        <p:spPr>
          <a:xfrm>
            <a:off x="1262769" y="282662"/>
            <a:ext cx="4590486" cy="105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FB4F34-14E3-2663-42C3-7B2F69304F9D}"/>
              </a:ext>
            </a:extLst>
          </p:cNvPr>
          <p:cNvSpPr/>
          <p:nvPr/>
        </p:nvSpPr>
        <p:spPr>
          <a:xfrm>
            <a:off x="396619" y="3564157"/>
            <a:ext cx="534208" cy="2042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4E9CF-89CC-C67E-4223-5AEE1C3B41C8}"/>
              </a:ext>
            </a:extLst>
          </p:cNvPr>
          <p:cNvSpPr/>
          <p:nvPr/>
        </p:nvSpPr>
        <p:spPr>
          <a:xfrm>
            <a:off x="8203696" y="288925"/>
            <a:ext cx="807981" cy="2354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A638F5-0F7A-3310-068A-1809B59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</a:t>
            </a:r>
            <a:br>
              <a:rPr lang="en-US" dirty="0"/>
            </a:br>
            <a:r>
              <a:rPr lang="en-US" dirty="0"/>
              <a:t>Reasoning with Large Collections of Documents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EDBD2-6AED-8ABD-3368-DFC2652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Documents that match query</a:t>
            </a:r>
          </a:p>
          <a:p>
            <a:pPr lvl="1"/>
            <a:r>
              <a:rPr lang="en-US" dirty="0"/>
              <a:t>Documents in field/subfield/topic/venue</a:t>
            </a:r>
          </a:p>
          <a:p>
            <a:pPr lvl="1"/>
            <a:r>
              <a:rPr lang="en-US" dirty="0"/>
              <a:t>Documents by certain authors</a:t>
            </a:r>
          </a:p>
          <a:p>
            <a:pPr lvl="1"/>
            <a:r>
              <a:rPr lang="en-US" dirty="0"/>
              <a:t>WHO: time/space/disease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717DB-01F2-05EE-BD03-149DA458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1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E32-060F-CD40-1F12-847F8F58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38" y="138906"/>
            <a:ext cx="712241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WHO/</a:t>
            </a:r>
            <a:r>
              <a:rPr lang="en-US" sz="4800" dirty="0" err="1"/>
              <a:t>ProMed</a:t>
            </a:r>
            <a:r>
              <a:rPr lang="en-US" sz="4800" dirty="0"/>
              <a:t> Application</a:t>
            </a:r>
            <a:br>
              <a:rPr lang="en-US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(Is Freeware &gt;&gt; Legit/Official/$$$ 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1C77-9A33-FECD-66C5-39635F69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186" y="1541304"/>
            <a:ext cx="7080113" cy="51777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WHO: </a:t>
            </a:r>
          </a:p>
          <a:p>
            <a:pPr lvl="1"/>
            <a:r>
              <a:rPr lang="en-US" dirty="0"/>
              <a:t>Mandate to issue alerts</a:t>
            </a:r>
          </a:p>
          <a:p>
            <a:pPr lvl="1"/>
            <a:r>
              <a:rPr lang="en-US" dirty="0"/>
              <a:t>There are rumors that</a:t>
            </a:r>
          </a:p>
          <a:p>
            <a:pPr lvl="2"/>
            <a:r>
              <a:rPr lang="en-US" dirty="0"/>
              <a:t>WHO is subject to political pressure</a:t>
            </a:r>
          </a:p>
          <a:p>
            <a:r>
              <a:rPr lang="en-US" dirty="0" err="1"/>
              <a:t>ProMed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Crowd-sourced alternative</a:t>
            </a:r>
          </a:p>
          <a:p>
            <a:pPr lvl="1"/>
            <a:r>
              <a:rPr lang="en-US" dirty="0"/>
              <a:t>Less subject to political pressure</a:t>
            </a:r>
          </a:p>
          <a:p>
            <a:r>
              <a:rPr lang="en-US" dirty="0"/>
              <a:t>Question(s): </a:t>
            </a:r>
          </a:p>
          <a:p>
            <a:pPr lvl="1"/>
            <a:r>
              <a:rPr lang="en-US" dirty="0"/>
              <a:t>Who scoops who?  Credibility?</a:t>
            </a:r>
          </a:p>
          <a:p>
            <a:r>
              <a:rPr lang="en-US" dirty="0"/>
              <a:t>Data </a:t>
            </a:r>
          </a:p>
          <a:p>
            <a:pPr lvl="1"/>
            <a:r>
              <a:rPr lang="en-US" dirty="0"/>
              <a:t>WHO: 3k URLs (102/year since 1996)</a:t>
            </a:r>
          </a:p>
          <a:p>
            <a:pPr lvl="1"/>
            <a:r>
              <a:rPr lang="en-US" dirty="0" err="1"/>
              <a:t>ProMed</a:t>
            </a:r>
            <a:r>
              <a:rPr lang="en-US" dirty="0"/>
              <a:t>:  </a:t>
            </a:r>
            <a:r>
              <a:rPr lang="en-US" dirty="0">
                <a:solidFill>
                  <a:srgbClr val="090909"/>
                </a:solidFill>
                <a:effectLst/>
              </a:rPr>
              <a:t>65k URLs (2384/year since 1996)</a:t>
            </a:r>
          </a:p>
          <a:p>
            <a:r>
              <a:rPr lang="en-US" dirty="0">
                <a:solidFill>
                  <a:srgbClr val="090909"/>
                </a:solidFill>
              </a:rPr>
              <a:t>Method: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Map contents of URLs </a:t>
            </a:r>
            <a:r>
              <a:rPr lang="en-US" dirty="0">
                <a:solidFill>
                  <a:srgbClr val="090909"/>
                </a:solidFill>
                <a:effectLst/>
                <a:sym typeface="Wingdings" pitchFamily="2" charset="2"/>
              </a:rPr>
              <a:t> Vectors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Find matches with ANN (approximate nearest neighbors)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6D2DC60-B587-4E86-0603-055A5F8A6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166809"/>
            <a:ext cx="3844677" cy="65179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8FFAD-B902-9E6F-9B75-B7D46C5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70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421-FB2B-D278-FB53-A889D0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40" y="365125"/>
            <a:ext cx="3382106" cy="30638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Challenge:</a:t>
            </a:r>
            <a:br>
              <a:rPr lang="en-US" dirty="0"/>
            </a:br>
            <a:r>
              <a:rPr lang="en-US" dirty="0"/>
              <a:t>Hall of Mirrors</a:t>
            </a:r>
            <a:br>
              <a:rPr lang="en-US" dirty="0"/>
            </a:br>
            <a:r>
              <a:rPr lang="en-US" sz="3100" dirty="0"/>
              <a:t>(too many matches)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Jan 12: Reuters 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D4CE64-A06F-6DDC-33B2-055391A8A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4299" y="172597"/>
            <a:ext cx="4451226" cy="6512805"/>
          </a:xfr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4EF99-6678-70CD-D45B-751FE81DE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4775" y="0"/>
            <a:ext cx="5074088" cy="6781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8A2B0-E0AA-8A4E-767C-D7EEA3311781}"/>
              </a:ext>
            </a:extLst>
          </p:cNvPr>
          <p:cNvSpPr txBox="1"/>
          <p:nvPr/>
        </p:nvSpPr>
        <p:spPr>
          <a:xfrm>
            <a:off x="70339" y="5988494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https://www.who.int/emergencies/disease-outbreak-news/item/2009_01_14a-en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F9B8A-106A-427E-116F-C4E5DD3D61E6}"/>
              </a:ext>
            </a:extLst>
          </p:cNvPr>
          <p:cNvSpPr txBox="1"/>
          <p:nvPr/>
        </p:nvSpPr>
        <p:spPr>
          <a:xfrm>
            <a:off x="57885" y="5403719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https://promedmail.org/promed-post/?id=20090113.0142</a:t>
            </a:r>
            <a:r>
              <a:rPr lang="en-US" sz="16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1FF7C-EC23-1927-AD4E-9D3F998220D2}"/>
              </a:ext>
            </a:extLst>
          </p:cNvPr>
          <p:cNvCxnSpPr>
            <a:cxnSpLocks/>
          </p:cNvCxnSpPr>
          <p:nvPr/>
        </p:nvCxnSpPr>
        <p:spPr>
          <a:xfrm>
            <a:off x="2689334" y="2517818"/>
            <a:ext cx="1404205" cy="13540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1D8857-0F02-4BFB-D9B2-B2990490D80E}"/>
              </a:ext>
            </a:extLst>
          </p:cNvPr>
          <p:cNvCxnSpPr>
            <a:cxnSpLocks/>
          </p:cNvCxnSpPr>
          <p:nvPr/>
        </p:nvCxnSpPr>
        <p:spPr>
          <a:xfrm flipV="1">
            <a:off x="2760772" y="1897062"/>
            <a:ext cx="1332767" cy="102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770D45-A786-5BFC-9209-F21D4550A955}"/>
              </a:ext>
            </a:extLst>
          </p:cNvPr>
          <p:cNvCxnSpPr>
            <a:cxnSpLocks/>
          </p:cNvCxnSpPr>
          <p:nvPr/>
        </p:nvCxnSpPr>
        <p:spPr>
          <a:xfrm>
            <a:off x="2355959" y="3319836"/>
            <a:ext cx="5742504" cy="2254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AA214-AF01-4C4E-944E-FE2CAAF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" t="88867" r="29103"/>
          <a:stretch/>
        </p:blipFill>
        <p:spPr>
          <a:xfrm>
            <a:off x="6379844" y="4536289"/>
            <a:ext cx="5812156" cy="1358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FCAFC7-53E3-3090-BD68-DDBE553EF37E}"/>
              </a:ext>
            </a:extLst>
          </p:cNvPr>
          <p:cNvSpPr/>
          <p:nvPr/>
        </p:nvSpPr>
        <p:spPr>
          <a:xfrm>
            <a:off x="4055633" y="5948979"/>
            <a:ext cx="3103581" cy="736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DBDF9-75AD-8C92-BB68-664FDCF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1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846A-55A9-D88B-A32B-95B90296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52361"/>
            <a:ext cx="10515600" cy="1018047"/>
          </a:xfrm>
        </p:spPr>
        <p:txBody>
          <a:bodyPr/>
          <a:lstStyle/>
          <a:p>
            <a:r>
              <a:rPr lang="en-US" dirty="0"/>
              <a:t>URLs about Egypt &amp; Avian Flu</a:t>
            </a:r>
          </a:p>
        </p:txBody>
      </p:sp>
      <p:pic>
        <p:nvPicPr>
          <p:cNvPr id="6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F9515A47-2023-7E56-F455-1AA7FB2F7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7" y="2113195"/>
            <a:ext cx="12372086" cy="4321625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E370A29-1095-DC16-5B68-154D4DD06B4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89861" y="107877"/>
          <a:ext cx="4541177" cy="736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757">
                  <a:extLst>
                    <a:ext uri="{9D8B030D-6E8A-4147-A177-3AD203B41FA5}">
                      <a16:colId xmlns:a16="http://schemas.microsoft.com/office/drawing/2014/main" val="2053835781"/>
                    </a:ext>
                  </a:extLst>
                </a:gridCol>
                <a:gridCol w="1949420">
                  <a:extLst>
                    <a:ext uri="{9D8B030D-6E8A-4147-A177-3AD203B41FA5}">
                      <a16:colId xmlns:a16="http://schemas.microsoft.com/office/drawing/2014/main" val="1393481938"/>
                    </a:ext>
                  </a:extLst>
                </a:gridCol>
              </a:tblGrid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Date of WHO URL</a:t>
                      </a: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Days since </a:t>
                      </a:r>
                      <a:r>
                        <a:rPr lang="en-US" sz="16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prev</a:t>
                      </a:r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27198516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14,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3312488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26,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67024296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5,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911147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9,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2819331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542272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56975457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0687382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3373762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30,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70866465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8,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95027095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17,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27904246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27503094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3815420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 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45813510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15,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738406473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1005336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28,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1134513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June 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5461193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July 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814696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August 11, 2009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7545119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August 31,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78556620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September 24,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73878026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20,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020792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27,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2644099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December 21,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653856744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January 28, 2010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397547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0CC0FC-0A8F-8157-1D13-38585BC6923E}"/>
              </a:ext>
            </a:extLst>
          </p:cNvPr>
          <p:cNvSpPr txBox="1"/>
          <p:nvPr/>
        </p:nvSpPr>
        <p:spPr>
          <a:xfrm>
            <a:off x="5742002" y="2537190"/>
            <a:ext cx="140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ProMED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44841E-DC78-9BB1-F5AD-68FBDE76D947}"/>
              </a:ext>
            </a:extLst>
          </p:cNvPr>
          <p:cNvSpPr txBox="1">
            <a:spLocks/>
          </p:cNvSpPr>
          <p:nvPr/>
        </p:nvSpPr>
        <p:spPr>
          <a:xfrm>
            <a:off x="480818" y="845071"/>
            <a:ext cx="3786948" cy="139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Jan 12: Reuters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364E9-C5E8-7959-5581-0498C2F89FEC}"/>
              </a:ext>
            </a:extLst>
          </p:cNvPr>
          <p:cNvCxnSpPr>
            <a:cxnSpLocks/>
          </p:cNvCxnSpPr>
          <p:nvPr/>
        </p:nvCxnSpPr>
        <p:spPr>
          <a:xfrm>
            <a:off x="2960077" y="1658815"/>
            <a:ext cx="1606786" cy="32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B64A43-E293-C423-B1D4-00A8A00B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t="88867" r="29103"/>
          <a:stretch/>
        </p:blipFill>
        <p:spPr>
          <a:xfrm>
            <a:off x="3361846" y="1025052"/>
            <a:ext cx="4849159" cy="11334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98DC-037E-5A81-4B01-B5F361991AA3}"/>
              </a:ext>
            </a:extLst>
          </p:cNvPr>
          <p:cNvCxnSpPr>
            <a:cxnSpLocks/>
          </p:cNvCxnSpPr>
          <p:nvPr/>
        </p:nvCxnSpPr>
        <p:spPr>
          <a:xfrm flipV="1">
            <a:off x="2620108" y="590219"/>
            <a:ext cx="5832230" cy="1355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6E4FAA-5173-6222-1C87-21847B4BEDF4}"/>
              </a:ext>
            </a:extLst>
          </p:cNvPr>
          <p:cNvSpPr/>
          <p:nvPr/>
        </p:nvSpPr>
        <p:spPr>
          <a:xfrm>
            <a:off x="2098089" y="6313611"/>
            <a:ext cx="5609766" cy="428402"/>
          </a:xfrm>
          <a:prstGeom prst="wedgeRectCallout">
            <a:avLst>
              <a:gd name="adj1" fmla="val 54972"/>
              <a:gd name="adj2" fmla="val -83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19% of 2009 WHO reports mention “Egypt” &amp; “Avian”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4924-B4A9-158F-03F0-C800EDE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6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B05-6805-8A0C-CC32-47C4765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/ </a:t>
            </a:r>
            <a:r>
              <a:rPr lang="en-US" dirty="0" err="1"/>
              <a:t>ProMED</a:t>
            </a:r>
            <a:r>
              <a:rPr lang="en-US" dirty="0"/>
              <a:t> (Preliminary)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955E0-E817-AE24-2C6A-1401E80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65"/>
            <a:ext cx="10515600" cy="46281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ProMED</a:t>
            </a:r>
            <a:r>
              <a:rPr lang="en-US" dirty="0"/>
              <a:t> has more resolution </a:t>
            </a:r>
          </a:p>
          <a:p>
            <a:pPr lvl="1"/>
            <a:r>
              <a:rPr lang="en-US" dirty="0"/>
              <a:t>23x More reports (</a:t>
            </a:r>
            <a:r>
              <a:rPr lang="en-US" dirty="0">
                <a:solidFill>
                  <a:srgbClr val="090909"/>
                </a:solidFill>
                <a:effectLst/>
              </a:rPr>
              <a:t>2384/year vs. 102/year)</a:t>
            </a:r>
            <a:endParaRPr lang="en-US" dirty="0"/>
          </a:p>
          <a:p>
            <a:pPr lvl="1"/>
            <a:r>
              <a:rPr lang="en-US" dirty="0"/>
              <a:t>More content per report</a:t>
            </a:r>
          </a:p>
          <a:p>
            <a:pPr lvl="1"/>
            <a:r>
              <a:rPr lang="en-US" dirty="0"/>
              <a:t>More citations to sources</a:t>
            </a:r>
          </a:p>
          <a:p>
            <a:r>
              <a:rPr lang="en-US" dirty="0"/>
              <a:t>If </a:t>
            </a:r>
            <a:r>
              <a:rPr lang="en-US" i="1" dirty="0"/>
              <a:t>less is more</a:t>
            </a:r>
          </a:p>
          <a:p>
            <a:pPr lvl="1"/>
            <a:r>
              <a:rPr lang="en-US" dirty="0"/>
              <a:t>then WHO is brief and to the point</a:t>
            </a:r>
          </a:p>
          <a:p>
            <a:r>
              <a:rPr lang="en-US" dirty="0"/>
              <a:t>Alternative hypothesis:</a:t>
            </a:r>
          </a:p>
          <a:p>
            <a:pPr lvl="1"/>
            <a:r>
              <a:rPr lang="en-US" i="1" dirty="0"/>
              <a:t>More is more </a:t>
            </a:r>
            <a:r>
              <a:rPr lang="en-US" dirty="0"/>
              <a:t>(but useful to summarize with timelines)</a:t>
            </a:r>
          </a:p>
          <a:p>
            <a:pPr lvl="1"/>
            <a:r>
              <a:rPr lang="en-US" dirty="0"/>
              <a:t>Challenge for Information Retrieval/Summarization:  find the bigger picture</a:t>
            </a:r>
          </a:p>
          <a:p>
            <a:r>
              <a:rPr lang="en-US" dirty="0"/>
              <a:t>Failure to find (so far)</a:t>
            </a:r>
          </a:p>
          <a:p>
            <a:pPr lvl="1"/>
            <a:r>
              <a:rPr lang="en-US" dirty="0"/>
              <a:t>Not prepared to say that WHO is late because of politics</a:t>
            </a:r>
          </a:p>
        </p:txBody>
      </p:sp>
      <p:pic>
        <p:nvPicPr>
          <p:cNvPr id="7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CC41ABD1-6A71-5369-A8F9-A4C4FDF8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6" y="2401644"/>
            <a:ext cx="5195945" cy="1814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9CB86-193E-6C52-3E89-3BACACD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77866-C680-80B2-A863-DD82D710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Cases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7401-7467-9C5A-D39C-403A6BFD6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21111" cy="4351338"/>
          </a:xfrm>
        </p:spPr>
        <p:txBody>
          <a:bodyPr/>
          <a:lstStyle/>
          <a:p>
            <a:r>
              <a:rPr lang="en-US" dirty="0"/>
              <a:t>Challenges for text-based methods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/>
              <a:t>Missing/Bad Values</a:t>
            </a:r>
          </a:p>
          <a:p>
            <a:pPr lvl="1"/>
            <a:r>
              <a:rPr lang="en-US" dirty="0"/>
              <a:t>Non-English</a:t>
            </a:r>
          </a:p>
          <a:p>
            <a:r>
              <a:rPr lang="en-US" dirty="0"/>
              <a:t>Citation-based methods do not run into these corner cases, but</a:t>
            </a:r>
          </a:p>
          <a:p>
            <a:pPr lvl="1"/>
            <a:r>
              <a:rPr lang="en-US" dirty="0"/>
              <a:t>Missing/Bad Values</a:t>
            </a:r>
          </a:p>
          <a:p>
            <a:endParaRPr lang="en-US" dirty="0"/>
          </a:p>
        </p:txBody>
      </p:sp>
      <p:pic>
        <p:nvPicPr>
          <p:cNvPr id="7" name="Content Placeholder 6" descr="A graph of a line&#10;&#10;Description automatically generated">
            <a:extLst>
              <a:ext uri="{FF2B5EF4-FFF2-40B4-BE49-F238E27FC236}">
                <a16:creationId xmlns:a16="http://schemas.microsoft.com/office/drawing/2014/main" id="{21024D8C-8C08-F3CB-5B62-7EEEE8590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2265" y="2821406"/>
            <a:ext cx="3970232" cy="385548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3F53D-44DB-74A5-B6A0-B89CFC8B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AA960FA0-5F2E-829F-B625-7CAD177B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65" y="0"/>
            <a:ext cx="4154314" cy="289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22867-BD8C-9EA1-5239-84E9248A46C5}"/>
              </a:ext>
            </a:extLst>
          </p:cNvPr>
          <p:cNvSpPr txBox="1"/>
          <p:nvPr/>
        </p:nvSpPr>
        <p:spPr>
          <a:xfrm>
            <a:off x="10951435" y="266563"/>
            <a:ext cx="104791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21205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231AF-B9E9-2BF3-8B6C-12F9E56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E091EE5E-AC61-B195-76BA-04433004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7" y="118924"/>
            <a:ext cx="9841819" cy="67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2EAB5-F95F-F45F-A3F0-4ACEF318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Growing: Literature Doubles Every Nine Years</a:t>
            </a:r>
            <a:br>
              <a:rPr lang="en-US" dirty="0"/>
            </a:br>
            <a:r>
              <a:rPr lang="en-US" dirty="0"/>
              <a:t>(90% was written after I started grad school)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239B7-60F9-DA98-FE66-8011DCB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613;p55">
            <a:extLst>
              <a:ext uri="{FF2B5EF4-FFF2-40B4-BE49-F238E27FC236}">
                <a16:creationId xmlns:a16="http://schemas.microsoft.com/office/drawing/2014/main" id="{073312B1-2F10-E625-F44D-7B4C8075A8B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13267"/>
          <a:stretch/>
        </p:blipFill>
        <p:spPr>
          <a:xfrm>
            <a:off x="3587533" y="1825625"/>
            <a:ext cx="501693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89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18B6DC27-3BFF-A366-A1C7-0D4D08BEA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739" y="294830"/>
            <a:ext cx="5638778" cy="642664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7D7B48-1CB3-97DB-4678-8D2CD16D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7643" cy="1325563"/>
          </a:xfrm>
        </p:spPr>
        <p:txBody>
          <a:bodyPr/>
          <a:lstStyle/>
          <a:p>
            <a:r>
              <a:rPr lang="en-US" dirty="0"/>
              <a:t>Evaluation: </a:t>
            </a:r>
            <a:br>
              <a:rPr lang="en-US" dirty="0"/>
            </a:br>
            <a:r>
              <a:rPr lang="en-US" sz="3200" dirty="0"/>
              <a:t>Better Together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318A9-7B47-C412-AE18-92A06B826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27538" cy="3203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Evaluation sections usually show proposed method is better than alternatives, </a:t>
            </a:r>
          </a:p>
          <a:p>
            <a:pPr lvl="1"/>
            <a:r>
              <a:rPr lang="en-US" dirty="0"/>
              <a:t>but we want to show methods </a:t>
            </a:r>
          </a:p>
          <a:p>
            <a:pPr lvl="1"/>
            <a:r>
              <a:rPr lang="en-US" dirty="0"/>
              <a:t>complement one another</a:t>
            </a:r>
          </a:p>
          <a:p>
            <a:r>
              <a:rPr lang="en-US" dirty="0"/>
              <a:t>Users are encouraged </a:t>
            </a:r>
          </a:p>
          <a:p>
            <a:pPr lvl="1"/>
            <a:r>
              <a:rPr lang="en-US" dirty="0"/>
              <a:t>to explore options </a:t>
            </a:r>
          </a:p>
          <a:p>
            <a:pPr lvl="1"/>
            <a:r>
              <a:rPr lang="en-US" dirty="0"/>
              <a:t>to find methods </a:t>
            </a:r>
          </a:p>
          <a:p>
            <a:pPr lvl="2"/>
            <a:r>
              <a:rPr lang="en-US" dirty="0"/>
              <a:t>that work well for their use case.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DEA38-D8E7-A12F-10EE-7A5A415A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3389DE6-FBBC-D6B7-0D0C-C52C6AA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4967999"/>
            <a:ext cx="3452152" cy="17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4137</Words>
  <Application>Microsoft Macintosh PowerPoint</Application>
  <PresentationFormat>Widescreen</PresentationFormat>
  <Paragraphs>889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gentona</vt:lpstr>
      <vt:lpstr>Menlo</vt:lpstr>
      <vt:lpstr>quadon</vt:lpstr>
      <vt:lpstr>Times</vt:lpstr>
      <vt:lpstr>Wingdings</vt:lpstr>
      <vt:lpstr>Office Theme</vt:lpstr>
      <vt:lpstr>Better Together: Text + Context</vt:lpstr>
      <vt:lpstr>JSALT is a go! 2023 Jelinek Summer Workshop on Speech and Language Technology https://www.clsp.jhu.edu/2023-jelinek-summer-workshop/ </vt:lpstr>
      <vt:lpstr>https://www.semanticscholar.org/api-gallery/better-together </vt:lpstr>
      <vt:lpstr>Better Together</vt:lpstr>
      <vt:lpstr>PowerPoint Presentation</vt:lpstr>
      <vt:lpstr>Corner Cases</vt:lpstr>
      <vt:lpstr>PowerPoint Presentation</vt:lpstr>
      <vt:lpstr>Growing: Literature Doubles Every Nine Years (90% was written after I started grad school)</vt:lpstr>
      <vt:lpstr>Evaluation:  Better Together</vt:lpstr>
      <vt:lpstr>Better Together:  Text (Abstracts) + Context (Citations)</vt:lpstr>
      <vt:lpstr>Example: Recommendations and Compare/Contrast</vt:lpstr>
      <vt:lpstr>Recommendation Use Cases</vt:lpstr>
      <vt:lpstr>Semantic Scholar API</vt:lpstr>
      <vt:lpstr>Need to explain these topics before getting into this example</vt:lpstr>
      <vt:lpstr>WSDM-2024 Papers on arXiv</vt:lpstr>
      <vt:lpstr>Recommendations for a Paper in WSDM-2024</vt:lpstr>
      <vt:lpstr>Compare and Contrast</vt:lpstr>
      <vt:lpstr>Output from Chatbot</vt:lpstr>
      <vt:lpstr>Chatbots are Super-Easy www.vecml.com </vt:lpstr>
      <vt:lpstr>Semantic Scholar: Significant Effort          (source: Dan Weld)</vt:lpstr>
      <vt:lpstr>Diversity of Fields of Study Weak on Law, Journalism, etc.</vt:lpstr>
      <vt:lpstr>Current Practice:  Title and Abstracts (and little else)</vt:lpstr>
      <vt:lpstr>Opportunity: Many paper ids have abstracts or citations (but not both)</vt:lpstr>
      <vt:lpstr>Motivation: Beyond Abstracts</vt:lpstr>
      <vt:lpstr>Citation Graph: Clearly useful for some tasks</vt:lpstr>
      <vt:lpstr>Much of the Literature on Academic Search is Based on Titles and Abstracts (and little else) </vt:lpstr>
      <vt:lpstr>Take advantage of what we have; Robust to missing values</vt:lpstr>
      <vt:lpstr>Proposed ANN Method</vt:lpstr>
      <vt:lpstr>PowerPoint Presentation</vt:lpstr>
      <vt:lpstr>Task: Recommender System</vt:lpstr>
      <vt:lpstr>PowerPoint Presentation</vt:lpstr>
      <vt:lpstr>PowerPoint Presentation</vt:lpstr>
      <vt:lpstr>Who is Who?</vt:lpstr>
      <vt:lpstr>Test/Train Splits: Interpolation ≠ Extrapolation It’s Difficult to Make Predictions, Especially About the Future</vt:lpstr>
      <vt:lpstr>Link Prediction Task: Intrinsic Evaluation</vt:lpstr>
      <vt:lpstr>Binning It’s Difficult to Make Predictions, Especially About the Future</vt:lpstr>
      <vt:lpstr>PowerPoint Presentation</vt:lpstr>
      <vt:lpstr>Take-Aways</vt:lpstr>
      <vt:lpstr>PowerPoint Presentation</vt:lpstr>
      <vt:lpstr>Spoiler Alert: Better-Together Conjectures</vt:lpstr>
      <vt:lpstr>Metcalfe’s Law (Network Effects)</vt:lpstr>
      <vt:lpstr>Because edges grow faster than nodes</vt:lpstr>
      <vt:lpstr>PowerPoint Presentation</vt:lpstr>
      <vt:lpstr>PowerPoint Presentation</vt:lpstr>
      <vt:lpstr>Computing Environments: GPUs (with GBs) vs. CPUs (with TBs) (People think about what they can afford to think about)</vt:lpstr>
      <vt:lpstr>Scale: Blessing &amp; Curse Citation Graphs  Network Effects</vt:lpstr>
      <vt:lpstr>Bigger is Better!  Why?</vt:lpstr>
      <vt:lpstr>Bigger Stretch:  Theoretical combinations of deep nets &amp; SVD</vt:lpstr>
      <vt:lpstr>Conclusions</vt:lpstr>
      <vt:lpstr>Challenge:  Reasoning with Large Collections of Documents</vt:lpstr>
      <vt:lpstr>WHO/ProMed Application (Is Freeware &gt;&gt; Legit/Official/$$$ ?)</vt:lpstr>
      <vt:lpstr>Challenge: Hall of Mirrors (too many matches)  Jan 12: Reuters  Jan 13: ProMED Jan 14: WHO</vt:lpstr>
      <vt:lpstr>URLs about Egypt &amp; Avian Flu</vt:lpstr>
      <vt:lpstr>WHO / ProMED (Preliminary)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107</cp:revision>
  <dcterms:created xsi:type="dcterms:W3CDTF">2023-04-06T18:57:18Z</dcterms:created>
  <dcterms:modified xsi:type="dcterms:W3CDTF">2024-02-26T16:57:56Z</dcterms:modified>
</cp:coreProperties>
</file>